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Montserrat"/>
      <p:regular r:id="rId31"/>
      <p:bold r:id="rId32"/>
      <p:italic r:id="rId33"/>
      <p:boldItalic r:id="rId34"/>
    </p:embeddedFont>
    <p:embeddedFont>
      <p:font typeface="Google Sans"/>
      <p:regular r:id="rId35"/>
      <p:bold r:id="rId36"/>
      <p:italic r:id="rId37"/>
      <p:boldItalic r:id="rId38"/>
    </p:embeddedFont>
    <p:embeddedFont>
      <p:font typeface="JetBrains Mon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gsPybMZcBb49ewQ111unwKJUQ2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etBrainsMono-bold.fntdata"/><Relationship Id="rId20" Type="http://schemas.openxmlformats.org/officeDocument/2006/relationships/slide" Target="slides/slide16.xml"/><Relationship Id="rId42" Type="http://schemas.openxmlformats.org/officeDocument/2006/relationships/font" Target="fonts/JetBrainsMono-boldItalic.fntdata"/><Relationship Id="rId41" Type="http://schemas.openxmlformats.org/officeDocument/2006/relationships/font" Target="fonts/JetBrainsMono-italic.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GoogleSans-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GoogleSans-italic.fntdata"/><Relationship Id="rId14" Type="http://schemas.openxmlformats.org/officeDocument/2006/relationships/slide" Target="slides/slide10.xml"/><Relationship Id="rId36" Type="http://schemas.openxmlformats.org/officeDocument/2006/relationships/font" Target="fonts/GoogleSans-bold.fntdata"/><Relationship Id="rId17" Type="http://schemas.openxmlformats.org/officeDocument/2006/relationships/slide" Target="slides/slide13.xml"/><Relationship Id="rId39" Type="http://schemas.openxmlformats.org/officeDocument/2006/relationships/font" Target="fonts/JetBrainsMono-regular.fntdata"/><Relationship Id="rId16" Type="http://schemas.openxmlformats.org/officeDocument/2006/relationships/slide" Target="slides/slide12.xml"/><Relationship Id="rId38" Type="http://schemas.openxmlformats.org/officeDocument/2006/relationships/font" Target="fonts/Google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 name="Google Shape;3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610827fa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g34610827fa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bd88ad46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t/>
            </a:r>
            <a:endParaRPr sz="1400">
              <a:solidFill>
                <a:schemeClr val="dk1"/>
              </a:solidFill>
            </a:endParaRPr>
          </a:p>
        </p:txBody>
      </p:sp>
      <p:sp>
        <p:nvSpPr>
          <p:cNvPr id="109" name="Google Shape;109;g32bd88ad46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7a8a10b3d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t/>
            </a:r>
            <a:endParaRPr sz="1400">
              <a:solidFill>
                <a:schemeClr val="dk1"/>
              </a:solidFill>
            </a:endParaRPr>
          </a:p>
        </p:txBody>
      </p:sp>
      <p:sp>
        <p:nvSpPr>
          <p:cNvPr id="116" name="Google Shape;116;g337a8a10b3d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4125f21f0f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t/>
            </a:r>
            <a:endParaRPr sz="1400">
              <a:solidFill>
                <a:schemeClr val="dk1"/>
              </a:solidFill>
            </a:endParaRPr>
          </a:p>
        </p:txBody>
      </p:sp>
      <p:sp>
        <p:nvSpPr>
          <p:cNvPr id="123" name="Google Shape;123;g34125f21f0f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474880e74c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chemeClr val="dk1"/>
              </a:solidFill>
            </a:endParaRPr>
          </a:p>
        </p:txBody>
      </p:sp>
      <p:sp>
        <p:nvSpPr>
          <p:cNvPr id="130" name="Google Shape;130;g3474880e74c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74880e74c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chemeClr val="dk1"/>
              </a:solidFill>
            </a:endParaRPr>
          </a:p>
        </p:txBody>
      </p:sp>
      <p:sp>
        <p:nvSpPr>
          <p:cNvPr id="137" name="Google Shape;137;g3474880e74c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474880e74c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chemeClr val="dk1"/>
              </a:solidFill>
            </a:endParaRPr>
          </a:p>
        </p:txBody>
      </p:sp>
      <p:sp>
        <p:nvSpPr>
          <p:cNvPr id="144" name="Google Shape;144;g3474880e74c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4125f21f0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t/>
            </a:r>
            <a:endParaRPr sz="1400">
              <a:solidFill>
                <a:schemeClr val="dk1"/>
              </a:solidFill>
            </a:endParaRPr>
          </a:p>
        </p:txBody>
      </p:sp>
      <p:sp>
        <p:nvSpPr>
          <p:cNvPr id="151" name="Google Shape;151;g34125f21f0f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125f21f0f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t/>
            </a:r>
            <a:endParaRPr sz="1400">
              <a:solidFill>
                <a:schemeClr val="dk1"/>
              </a:solidFill>
            </a:endParaRPr>
          </a:p>
        </p:txBody>
      </p:sp>
      <p:sp>
        <p:nvSpPr>
          <p:cNvPr id="158" name="Google Shape;158;g34125f21f0f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125f21f0f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t/>
            </a:r>
            <a:endParaRPr sz="1400">
              <a:solidFill>
                <a:schemeClr val="dk1"/>
              </a:solidFill>
            </a:endParaRPr>
          </a:p>
        </p:txBody>
      </p:sp>
      <p:sp>
        <p:nvSpPr>
          <p:cNvPr id="165" name="Google Shape;165;g34125f21f0f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3474880e74c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3474880e74c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125f21f0f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t/>
            </a:r>
            <a:endParaRPr sz="1400">
              <a:solidFill>
                <a:schemeClr val="dk1"/>
              </a:solidFill>
            </a:endParaRPr>
          </a:p>
        </p:txBody>
      </p:sp>
      <p:sp>
        <p:nvSpPr>
          <p:cNvPr id="172" name="Google Shape;172;g34125f21f0f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610827fa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g34610827fa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74880e74c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US" sz="1400">
                <a:solidFill>
                  <a:schemeClr val="dk1"/>
                </a:solidFill>
              </a:rPr>
              <a:t>https://github.com/kubernetes/enhancements/issues/4330</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https://github.com/kubernetes/enhancements/issues/4020</a:t>
            </a:r>
            <a:endParaRPr sz="1400">
              <a:solidFill>
                <a:schemeClr val="dk1"/>
              </a:solidFill>
            </a:endParaRPr>
          </a:p>
        </p:txBody>
      </p:sp>
      <p:sp>
        <p:nvSpPr>
          <p:cNvPr id="185" name="Google Shape;185;g3474880e74c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74880e74c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US" sz="1400">
                <a:solidFill>
                  <a:schemeClr val="dk1"/>
                </a:solidFill>
              </a:rPr>
              <a:t>https://github.com/kubernetes/enhancements/issues/4595</a:t>
            </a:r>
            <a:endParaRPr sz="1400">
              <a:solidFill>
                <a:schemeClr val="dk1"/>
              </a:solidFill>
            </a:endParaRPr>
          </a:p>
        </p:txBody>
      </p:sp>
      <p:sp>
        <p:nvSpPr>
          <p:cNvPr id="191" name="Google Shape;191;g3474880e74c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74880e74c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3474880e74c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74880e74c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US" sz="1400">
                <a:solidFill>
                  <a:schemeClr val="dk1"/>
                </a:solidFill>
              </a:rPr>
              <a:t>Why Policies? [Andy, 5 mins]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Kubernetes Policy Types [Joe, 8 mins]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Gatekeeper  [Rita, 8 mins]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Kyverno  [Rita, 8 mins]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Guidance &amp; Summary  [Andy, 5 mins]</a:t>
            </a:r>
            <a:endParaRPr sz="1400">
              <a:solidFill>
                <a:schemeClr val="dk1"/>
              </a:solidFill>
            </a:endParaRPr>
          </a:p>
        </p:txBody>
      </p:sp>
      <p:sp>
        <p:nvSpPr>
          <p:cNvPr id="203" name="Google Shape;203;g3474880e74c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bd88ad46a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2bd88ad46a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2bd88ad46a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 name="Google Shape;51;g32bd88ad46a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474880e74c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474880e74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474880e74c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474880e74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474880e74c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474880e74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74880e74c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74880e74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74880e74c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74880e74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610827fa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US" sz="1400">
                <a:solidFill>
                  <a:schemeClr val="dk1"/>
                </a:solidFill>
              </a:rPr>
              <a:t>Why Policies? [Andy, 5 mins]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Kubernetes Policy Types [Joe, 8 mins]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Gatekeeper  [Rita, 8 mins]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Kyverno  [Rita, 8 mins]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US" sz="1400">
                <a:solidFill>
                  <a:schemeClr val="dk1"/>
                </a:solidFill>
              </a:rPr>
              <a:t>Guidance &amp; Summary  [Andy, 5 mins]</a:t>
            </a:r>
            <a:endParaRPr sz="1400">
              <a:solidFill>
                <a:schemeClr val="dk1"/>
              </a:solidFill>
            </a:endParaRPr>
          </a:p>
        </p:txBody>
      </p:sp>
      <p:sp>
        <p:nvSpPr>
          <p:cNvPr id="97" name="Google Shape;97;g34610827fae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11" name="Shape 11"/>
        <p:cNvGrpSpPr/>
        <p:nvPr/>
      </p:nvGrpSpPr>
      <p:grpSpPr>
        <a:xfrm>
          <a:off x="0" y="0"/>
          <a:ext cx="0" cy="0"/>
          <a:chOff x="0" y="0"/>
          <a:chExt cx="0" cy="0"/>
        </a:xfrm>
      </p:grpSpPr>
      <p:pic>
        <p:nvPicPr>
          <p:cNvPr descr="A close-up of a logo&#10;&#10;Description automatically generated" id="12" name="Google Shape;12;p8"/>
          <p:cNvPicPr preferRelativeResize="0"/>
          <p:nvPr/>
        </p:nvPicPr>
        <p:blipFill rotWithShape="1">
          <a:blip r:embed="rId2">
            <a:alphaModFix/>
          </a:blip>
          <a:srcRect b="0" l="0" r="0" t="0"/>
          <a:stretch/>
        </p:blipFill>
        <p:spPr>
          <a:xfrm>
            <a:off x="3809" y="0"/>
            <a:ext cx="12184381"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13" name="Shape 13"/>
        <p:cNvGrpSpPr/>
        <p:nvPr/>
      </p:nvGrpSpPr>
      <p:grpSpPr>
        <a:xfrm>
          <a:off x="0" y="0"/>
          <a:ext cx="0" cy="0"/>
          <a:chOff x="0" y="0"/>
          <a:chExt cx="0" cy="0"/>
        </a:xfrm>
      </p:grpSpPr>
      <p:pic>
        <p:nvPicPr>
          <p:cNvPr descr="A colorful gradient on a white background&#10;&#10;Description automatically generated" id="14" name="Google Shape;14;p9"/>
          <p:cNvPicPr preferRelativeResize="0"/>
          <p:nvPr/>
        </p:nvPicPr>
        <p:blipFill rotWithShape="1">
          <a:blip r:embed="rId2">
            <a:alphaModFix/>
          </a:blip>
          <a:srcRect b="0" l="0" r="0" t="0"/>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5" name="Shape 15"/>
        <p:cNvGrpSpPr/>
        <p:nvPr/>
      </p:nvGrpSpPr>
      <p:grpSpPr>
        <a:xfrm>
          <a:off x="0" y="0"/>
          <a:ext cx="0" cy="0"/>
          <a:chOff x="0" y="0"/>
          <a:chExt cx="0" cy="0"/>
        </a:xfrm>
      </p:grpSpPr>
      <p:pic>
        <p:nvPicPr>
          <p:cNvPr descr="A close-up of a logo&#10;&#10;Description automatically generated" id="16" name="Google Shape;16;p7"/>
          <p:cNvPicPr preferRelativeResize="0"/>
          <p:nvPr/>
        </p:nvPicPr>
        <p:blipFill rotWithShape="1">
          <a:blip r:embed="rId2">
            <a:alphaModFix/>
          </a:blip>
          <a:srcRect b="0" l="0" r="0" t="0"/>
          <a:stretch/>
        </p:blipFill>
        <p:spPr>
          <a:xfrm>
            <a:off x="3809" y="0"/>
            <a:ext cx="12184381" cy="685800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7" name="Shape 17"/>
        <p:cNvGrpSpPr/>
        <p:nvPr/>
      </p:nvGrpSpPr>
      <p:grpSpPr>
        <a:xfrm>
          <a:off x="0" y="0"/>
          <a:ext cx="0" cy="0"/>
          <a:chOff x="0" y="0"/>
          <a:chExt cx="0" cy="0"/>
        </a:xfrm>
      </p:grpSpPr>
      <p:pic>
        <p:nvPicPr>
          <p:cNvPr descr="A close-up of a logo&#10;&#10;Description automatically generated" id="18" name="Google Shape;18;p10"/>
          <p:cNvPicPr preferRelativeResize="0"/>
          <p:nvPr/>
        </p:nvPicPr>
        <p:blipFill rotWithShape="1">
          <a:blip r:embed="rId2">
            <a:alphaModFix/>
          </a:blip>
          <a:srcRect b="0" l="0" r="0" t="0"/>
          <a:stretch/>
        </p:blipFill>
        <p:spPr>
          <a:xfrm>
            <a:off x="3809" y="0"/>
            <a:ext cx="12184381"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19"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3_1_C">
  <p:cSld name="CUSTOM_1_2_1">
    <p:spTree>
      <p:nvGrpSpPr>
        <p:cNvPr id="20" name="Shape 20"/>
        <p:cNvGrpSpPr/>
        <p:nvPr/>
      </p:nvGrpSpPr>
      <p:grpSpPr>
        <a:xfrm>
          <a:off x="0" y="0"/>
          <a:ext cx="0" cy="0"/>
          <a:chOff x="0" y="0"/>
          <a:chExt cx="0" cy="0"/>
        </a:xfrm>
      </p:grpSpPr>
      <p:sp>
        <p:nvSpPr>
          <p:cNvPr id="21" name="Google Shape;21;g3474880e74c_0_48"/>
          <p:cNvSpPr/>
          <p:nvPr>
            <p:ph idx="2" type="pic"/>
          </p:nvPr>
        </p:nvSpPr>
        <p:spPr>
          <a:xfrm>
            <a:off x="0" y="28500"/>
            <a:ext cx="5084100" cy="5086500"/>
          </a:xfrm>
          <a:prstGeom prst="flowChartDelay">
            <a:avLst/>
          </a:prstGeom>
          <a:noFill/>
          <a:ln>
            <a:noFill/>
          </a:ln>
        </p:spPr>
      </p:sp>
      <p:sp>
        <p:nvSpPr>
          <p:cNvPr id="22" name="Google Shape;22;g3474880e74c_0_48"/>
          <p:cNvSpPr txBox="1"/>
          <p:nvPr>
            <p:ph type="title"/>
          </p:nvPr>
        </p:nvSpPr>
        <p:spPr>
          <a:xfrm>
            <a:off x="5307308" y="184925"/>
            <a:ext cx="3645900" cy="948900"/>
          </a:xfrm>
          <a:prstGeom prst="rect">
            <a:avLst/>
          </a:prstGeom>
        </p:spPr>
        <p:txBody>
          <a:bodyPr anchorCtr="0" anchor="ctr" bIns="0" lIns="0" spcFirstLastPara="1" rIns="0" wrap="square" tIns="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g3474880e74c_0_48"/>
          <p:cNvSpPr txBox="1"/>
          <p:nvPr/>
        </p:nvSpPr>
        <p:spPr>
          <a:xfrm>
            <a:off x="5307296" y="1344168"/>
            <a:ext cx="4572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rPr>
              <a:t>01</a:t>
            </a:r>
            <a:endParaRPr sz="1800">
              <a:solidFill>
                <a:schemeClr val="dk2"/>
              </a:solidFill>
            </a:endParaRPr>
          </a:p>
        </p:txBody>
      </p:sp>
      <p:sp>
        <p:nvSpPr>
          <p:cNvPr id="24" name="Google Shape;24;g3474880e74c_0_48"/>
          <p:cNvSpPr txBox="1"/>
          <p:nvPr/>
        </p:nvSpPr>
        <p:spPr>
          <a:xfrm>
            <a:off x="5307296" y="2340864"/>
            <a:ext cx="4572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rPr>
              <a:t>02</a:t>
            </a:r>
            <a:endParaRPr sz="1800">
              <a:solidFill>
                <a:schemeClr val="dk2"/>
              </a:solidFill>
            </a:endParaRPr>
          </a:p>
        </p:txBody>
      </p:sp>
      <p:sp>
        <p:nvSpPr>
          <p:cNvPr id="25" name="Google Shape;25;g3474880e74c_0_48"/>
          <p:cNvSpPr txBox="1"/>
          <p:nvPr/>
        </p:nvSpPr>
        <p:spPr>
          <a:xfrm>
            <a:off x="5307296" y="3328416"/>
            <a:ext cx="4572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rPr>
              <a:t>03</a:t>
            </a:r>
            <a:endParaRPr sz="1800">
              <a:solidFill>
                <a:schemeClr val="dk2"/>
              </a:solidFill>
            </a:endParaRPr>
          </a:p>
        </p:txBody>
      </p:sp>
      <p:sp>
        <p:nvSpPr>
          <p:cNvPr id="26" name="Google Shape;26;g3474880e74c_0_48"/>
          <p:cNvSpPr txBox="1"/>
          <p:nvPr>
            <p:ph idx="1" type="body"/>
          </p:nvPr>
        </p:nvSpPr>
        <p:spPr>
          <a:xfrm>
            <a:off x="6226308" y="1362450"/>
            <a:ext cx="2726700" cy="868800"/>
          </a:xfrm>
          <a:prstGeom prst="rect">
            <a:avLst/>
          </a:prstGeom>
        </p:spPr>
        <p:txBody>
          <a:bodyPr anchorCtr="0" anchor="t" bIns="0" lIns="0" spcFirstLastPara="1" rIns="0" wrap="square" tIns="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
        <p:nvSpPr>
          <p:cNvPr id="27" name="Google Shape;27;g3474880e74c_0_48"/>
          <p:cNvSpPr txBox="1"/>
          <p:nvPr>
            <p:ph idx="3" type="body"/>
          </p:nvPr>
        </p:nvSpPr>
        <p:spPr>
          <a:xfrm>
            <a:off x="6226308" y="2359150"/>
            <a:ext cx="2726700" cy="868800"/>
          </a:xfrm>
          <a:prstGeom prst="rect">
            <a:avLst/>
          </a:prstGeom>
        </p:spPr>
        <p:txBody>
          <a:bodyPr anchorCtr="0" anchor="t" bIns="0" lIns="0" spcFirstLastPara="1" rIns="0" wrap="square" tIns="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
        <p:nvSpPr>
          <p:cNvPr id="28" name="Google Shape;28;g3474880e74c_0_48"/>
          <p:cNvSpPr txBox="1"/>
          <p:nvPr>
            <p:ph idx="4" type="body"/>
          </p:nvPr>
        </p:nvSpPr>
        <p:spPr>
          <a:xfrm>
            <a:off x="6226308" y="3355849"/>
            <a:ext cx="2726700" cy="868800"/>
          </a:xfrm>
          <a:prstGeom prst="rect">
            <a:avLst/>
          </a:prstGeom>
        </p:spPr>
        <p:txBody>
          <a:bodyPr anchorCtr="0" anchor="t" bIns="0" lIns="0" spcFirstLastPara="1" rIns="0" wrap="square" tIns="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cxnSp>
        <p:nvCxnSpPr>
          <p:cNvPr id="29" name="Google Shape;29;g3474880e74c_0_48"/>
          <p:cNvCxnSpPr/>
          <p:nvPr/>
        </p:nvCxnSpPr>
        <p:spPr>
          <a:xfrm>
            <a:off x="5810306" y="1554550"/>
            <a:ext cx="368400" cy="0"/>
          </a:xfrm>
          <a:prstGeom prst="straightConnector1">
            <a:avLst/>
          </a:prstGeom>
          <a:noFill/>
          <a:ln cap="flat" cmpd="sng" w="9525">
            <a:solidFill>
              <a:srgbClr val="595959"/>
            </a:solidFill>
            <a:prstDash val="solid"/>
            <a:round/>
            <a:headEnd len="sm" w="sm" type="none"/>
            <a:tailEnd len="sm" w="sm" type="none"/>
          </a:ln>
        </p:spPr>
      </p:cxnSp>
      <p:cxnSp>
        <p:nvCxnSpPr>
          <p:cNvPr id="30" name="Google Shape;30;g3474880e74c_0_48"/>
          <p:cNvCxnSpPr/>
          <p:nvPr/>
        </p:nvCxnSpPr>
        <p:spPr>
          <a:xfrm>
            <a:off x="5806440" y="2549050"/>
            <a:ext cx="368400" cy="0"/>
          </a:xfrm>
          <a:prstGeom prst="straightConnector1">
            <a:avLst/>
          </a:prstGeom>
          <a:noFill/>
          <a:ln cap="flat" cmpd="sng" w="9525">
            <a:solidFill>
              <a:srgbClr val="595959"/>
            </a:solidFill>
            <a:prstDash val="solid"/>
            <a:round/>
            <a:headEnd len="sm" w="sm" type="none"/>
            <a:tailEnd len="sm" w="sm" type="none"/>
          </a:ln>
        </p:spPr>
      </p:cxnSp>
      <p:cxnSp>
        <p:nvCxnSpPr>
          <p:cNvPr id="31" name="Google Shape;31;g3474880e74c_0_48"/>
          <p:cNvCxnSpPr/>
          <p:nvPr/>
        </p:nvCxnSpPr>
        <p:spPr>
          <a:xfrm>
            <a:off x="5810306" y="3543550"/>
            <a:ext cx="3684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F">
  <p:cSld name="TITLE_AND_BODY_2_1_1_1_1_1_1_1">
    <p:spTree>
      <p:nvGrpSpPr>
        <p:cNvPr id="32" name="Shape 32"/>
        <p:cNvGrpSpPr/>
        <p:nvPr/>
      </p:nvGrpSpPr>
      <p:grpSpPr>
        <a:xfrm>
          <a:off x="0" y="0"/>
          <a:ext cx="0" cy="0"/>
          <a:chOff x="0" y="0"/>
          <a:chExt cx="0" cy="0"/>
        </a:xfrm>
      </p:grpSpPr>
      <p:sp>
        <p:nvSpPr>
          <p:cNvPr id="33" name="Google Shape;33;g3474880e74c_0_95"/>
          <p:cNvSpPr/>
          <p:nvPr/>
        </p:nvSpPr>
        <p:spPr>
          <a:xfrm>
            <a:off x="228600" y="228600"/>
            <a:ext cx="8686800" cy="4686300"/>
          </a:xfrm>
          <a:prstGeom prst="roundRect">
            <a:avLst>
              <a:gd fmla="val 612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3474880e74c_0_95"/>
          <p:cNvSpPr/>
          <p:nvPr>
            <p:ph idx="2" type="pic"/>
          </p:nvPr>
        </p:nvSpPr>
        <p:spPr>
          <a:xfrm>
            <a:off x="4626864" y="585216"/>
            <a:ext cx="3968400" cy="3968400"/>
          </a:xfrm>
          <a:prstGeom prst="rect">
            <a:avLst/>
          </a:prstGeom>
          <a:noFill/>
          <a:ln>
            <a:noFill/>
          </a:ln>
        </p:spPr>
      </p:sp>
      <p:sp>
        <p:nvSpPr>
          <p:cNvPr id="35" name="Google Shape;35;g3474880e74c_0_95"/>
          <p:cNvSpPr txBox="1"/>
          <p:nvPr>
            <p:ph type="title"/>
          </p:nvPr>
        </p:nvSpPr>
        <p:spPr>
          <a:xfrm>
            <a:off x="557784" y="585216"/>
            <a:ext cx="3712500" cy="932700"/>
          </a:xfrm>
          <a:prstGeom prst="rect">
            <a:avLst/>
          </a:prstGeom>
        </p:spPr>
        <p:txBody>
          <a:bodyPr anchorCtr="0" anchor="ctr" bIns="0" lIns="0" spcFirstLastPara="1" rIns="0" wrap="square" tIns="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g3474880e74c_0_95"/>
          <p:cNvSpPr txBox="1"/>
          <p:nvPr>
            <p:ph idx="1" type="body"/>
          </p:nvPr>
        </p:nvSpPr>
        <p:spPr>
          <a:xfrm>
            <a:off x="508525" y="1883625"/>
            <a:ext cx="3761700" cy="2670000"/>
          </a:xfrm>
          <a:prstGeom prst="rect">
            <a:avLst/>
          </a:prstGeom>
        </p:spPr>
        <p:txBody>
          <a:bodyPr anchorCtr="0" anchor="t" bIns="0" lIns="0" spcFirstLastPara="1" rIns="0" wrap="square" tIns="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Tree>
  </p:cSld>
  <p:clrMapOvr>
    <a:masterClrMapping/>
  </p:clrMapOvr>
  <p:extLst>
    <p:ext uri="{DCECCB84-F9BA-43D5-87BE-67443E8EF086}">
      <p15:sldGuideLst>
        <p15:guide id="1" orient="horz" pos="1620">
          <p15:clr>
            <a:srgbClr val="E46962"/>
          </p15:clr>
        </p15:guide>
        <p15:guide id="2" pos="351">
          <p15:clr>
            <a:srgbClr val="E46962"/>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youtube.com/playlist?list=PL69nYSiGNLP21oW3hbLyjjj4XhrwKxH2R" TargetMode="External"/><Relationship Id="rId4" Type="http://schemas.openxmlformats.org/officeDocument/2006/relationships/hyperlink" Target="https://groups.google.com/forum/#!forum/kubernetes-sig-api-machinery" TargetMode="External"/><Relationship Id="rId9" Type="http://schemas.openxmlformats.org/officeDocument/2006/relationships/hyperlink" Target="https://github.com/sttts" TargetMode="External"/><Relationship Id="rId5" Type="http://schemas.openxmlformats.org/officeDocument/2006/relationships/hyperlink" Target="https://github.com/deads2k" TargetMode="External"/><Relationship Id="rId6" Type="http://schemas.openxmlformats.org/officeDocument/2006/relationships/hyperlink" Target="https://github.com/fedebongio" TargetMode="External"/><Relationship Id="rId7" Type="http://schemas.openxmlformats.org/officeDocument/2006/relationships/hyperlink" Target="https://github.com/deads2k" TargetMode="External"/><Relationship Id="rId8" Type="http://schemas.openxmlformats.org/officeDocument/2006/relationships/hyperlink" Target="https://github.com/jpbetz"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2"/>
          <p:cNvSpPr txBox="1"/>
          <p:nvPr/>
        </p:nvSpPr>
        <p:spPr>
          <a:xfrm>
            <a:off x="524225" y="1211575"/>
            <a:ext cx="9111300" cy="2606100"/>
          </a:xfrm>
          <a:prstGeom prst="rect">
            <a:avLst/>
          </a:prstGeom>
          <a:noFill/>
          <a:ln>
            <a:noFill/>
          </a:ln>
        </p:spPr>
        <p:txBody>
          <a:bodyPr anchorCtr="0" anchor="ctr" bIns="45700" lIns="91425" spcFirstLastPara="1" rIns="91425" wrap="square" tIns="45700">
            <a:noAutofit/>
          </a:bodyPr>
          <a:lstStyle/>
          <a:p>
            <a:pPr indent="0" lvl="0" marL="139700" marR="139700" rtl="0" algn="l">
              <a:lnSpc>
                <a:spcPct val="110000"/>
              </a:lnSpc>
              <a:spcBef>
                <a:spcPts val="400"/>
              </a:spcBef>
              <a:spcAft>
                <a:spcPts val="800"/>
              </a:spcAft>
              <a:buClr>
                <a:schemeClr val="dk1"/>
              </a:buClr>
              <a:buSzPts val="1100"/>
              <a:buFont typeface="Arial"/>
              <a:buNone/>
            </a:pPr>
            <a:r>
              <a:rPr b="1" lang="en-US" sz="4600">
                <a:solidFill>
                  <a:schemeClr val="dk1"/>
                </a:solidFill>
                <a:highlight>
                  <a:srgbClr val="FFFFFF"/>
                </a:highlight>
              </a:rPr>
              <a:t>SIG API Machinery Update</a:t>
            </a:r>
            <a:endParaRPr b="1" i="0" sz="8000" u="none" cap="none" strike="noStrike">
              <a:solidFill>
                <a:schemeClr val="dk1"/>
              </a:solidFill>
              <a:latin typeface="Arial"/>
              <a:ea typeface="Arial"/>
              <a:cs typeface="Arial"/>
              <a:sym typeface="Arial"/>
            </a:endParaRPr>
          </a:p>
        </p:txBody>
      </p:sp>
      <p:sp>
        <p:nvSpPr>
          <p:cNvPr id="42" name="Google Shape;42;p2"/>
          <p:cNvSpPr txBox="1"/>
          <p:nvPr/>
        </p:nvSpPr>
        <p:spPr>
          <a:xfrm>
            <a:off x="707100" y="4067875"/>
            <a:ext cx="6532800" cy="18687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chemeClr val="dk1"/>
              </a:buClr>
              <a:buSzPts val="3200"/>
              <a:buFont typeface="Arial"/>
              <a:buNone/>
            </a:pPr>
            <a:r>
              <a:rPr b="0" i="0" lang="en-US" sz="2000" u="none" cap="none" strike="noStrike">
                <a:solidFill>
                  <a:schemeClr val="dk2"/>
                </a:solidFill>
                <a:latin typeface="Arial"/>
                <a:ea typeface="Arial"/>
                <a:cs typeface="Arial"/>
                <a:sym typeface="Arial"/>
              </a:rPr>
              <a:t>Joe Betz, Google</a:t>
            </a:r>
            <a:endParaRPr b="0" i="0" sz="2000" u="none" cap="none" strike="noStrike">
              <a:solidFill>
                <a:schemeClr val="dk2"/>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3200"/>
              <a:buFont typeface="Arial"/>
              <a:buNone/>
            </a:pPr>
            <a:r>
              <a:rPr lang="en-US" sz="2000">
                <a:solidFill>
                  <a:schemeClr val="dk2"/>
                </a:solidFill>
              </a:rPr>
              <a:t>@jpbetz</a:t>
            </a:r>
            <a:endParaRPr b="0" i="0" sz="20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4610827fae_0_1"/>
          <p:cNvSpPr txBox="1"/>
          <p:nvPr/>
        </p:nvSpPr>
        <p:spPr>
          <a:xfrm>
            <a:off x="524225" y="1211575"/>
            <a:ext cx="9111300" cy="2606100"/>
          </a:xfrm>
          <a:prstGeom prst="rect">
            <a:avLst/>
          </a:prstGeom>
          <a:noFill/>
          <a:ln>
            <a:noFill/>
          </a:ln>
        </p:spPr>
        <p:txBody>
          <a:bodyPr anchorCtr="0" anchor="ctr" bIns="45700" lIns="91425" spcFirstLastPara="1" rIns="91425" wrap="square" tIns="45700">
            <a:noAutofit/>
          </a:bodyPr>
          <a:lstStyle/>
          <a:p>
            <a:pPr indent="0" lvl="0" marL="139700" marR="139700" rtl="0" algn="l">
              <a:lnSpc>
                <a:spcPct val="110000"/>
              </a:lnSpc>
              <a:spcBef>
                <a:spcPts val="400"/>
              </a:spcBef>
              <a:spcAft>
                <a:spcPts val="800"/>
              </a:spcAft>
              <a:buClr>
                <a:schemeClr val="dk1"/>
              </a:buClr>
              <a:buSzPts val="1100"/>
              <a:buFont typeface="Arial"/>
              <a:buNone/>
            </a:pPr>
            <a:r>
              <a:rPr b="1" lang="en-US" sz="7200">
                <a:solidFill>
                  <a:schemeClr val="dk1"/>
                </a:solidFill>
                <a:highlight>
                  <a:srgbClr val="FFFFFF"/>
                </a:highlight>
              </a:rPr>
              <a:t>1.33 Update</a:t>
            </a:r>
            <a:endParaRPr b="1" i="0" sz="7200" u="none" cap="none" strike="noStrike">
              <a:solidFill>
                <a:schemeClr val="dk1"/>
              </a:solidFill>
              <a:latin typeface="Arial"/>
              <a:ea typeface="Arial"/>
              <a:cs typeface="Arial"/>
              <a:sym typeface="Arial"/>
            </a:endParaRPr>
          </a:p>
        </p:txBody>
      </p:sp>
      <p:sp>
        <p:nvSpPr>
          <p:cNvPr id="106" name="Google Shape;106;g34610827fae_0_1"/>
          <p:cNvSpPr txBox="1"/>
          <p:nvPr/>
        </p:nvSpPr>
        <p:spPr>
          <a:xfrm>
            <a:off x="707100" y="3691947"/>
            <a:ext cx="6532800" cy="1931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Arial"/>
              <a:buNone/>
            </a:pPr>
            <a:r>
              <a:t/>
            </a:r>
            <a:endParaRPr b="0" i="0" sz="200" u="none" cap="none" strike="noStrik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2bd88ad46a_0_1"/>
          <p:cNvSpPr txBox="1"/>
          <p:nvPr/>
        </p:nvSpPr>
        <p:spPr>
          <a:xfrm>
            <a:off x="559904" y="1941089"/>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8000"/>
              <a:buFont typeface="Montserrat"/>
              <a:buNone/>
            </a:pPr>
            <a:r>
              <a:rPr b="1" i="0" lang="en-US" sz="8000" u="none" cap="none" strike="noStrike">
                <a:solidFill>
                  <a:schemeClr val="lt1"/>
                </a:solidFill>
                <a:latin typeface="Montserrat"/>
                <a:ea typeface="Montserrat"/>
                <a:cs typeface="Montserrat"/>
                <a:sym typeface="Montserrat"/>
              </a:rPr>
              <a:t>Title</a:t>
            </a:r>
            <a:endParaRPr b="0" i="0" sz="1400" u="none" cap="none" strike="noStrike">
              <a:solidFill>
                <a:srgbClr val="000000"/>
              </a:solidFill>
              <a:latin typeface="Arial"/>
              <a:ea typeface="Arial"/>
              <a:cs typeface="Arial"/>
              <a:sym typeface="Arial"/>
            </a:endParaRPr>
          </a:p>
        </p:txBody>
      </p:sp>
      <p:sp>
        <p:nvSpPr>
          <p:cNvPr id="112" name="Google Shape;112;g32bd88ad46a_0_1"/>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13" name="Google Shape;113;g32bd88ad46a_0_1"/>
          <p:cNvSpPr txBox="1"/>
          <p:nvPr/>
        </p:nvSpPr>
        <p:spPr>
          <a:xfrm>
            <a:off x="559900" y="1188725"/>
            <a:ext cx="11418900" cy="5120700"/>
          </a:xfrm>
          <a:prstGeom prst="rect">
            <a:avLst/>
          </a:prstGeom>
          <a:noFill/>
          <a:ln>
            <a:noFill/>
          </a:ln>
        </p:spPr>
        <p:txBody>
          <a:bodyPr anchorCtr="0" anchor="t" bIns="45700" lIns="91425" spcFirstLastPara="1" rIns="91425" wrap="square" tIns="45700">
            <a:normAutofit fontScale="40000" lnSpcReduction="20000"/>
          </a:bodyPr>
          <a:lstStyle/>
          <a:p>
            <a:pPr indent="0" lvl="0" marL="0" marR="0" rtl="0" algn="l">
              <a:lnSpc>
                <a:spcPct val="100000"/>
              </a:lnSpc>
              <a:spcBef>
                <a:spcPts val="1800"/>
              </a:spcBef>
              <a:spcAft>
                <a:spcPts val="0"/>
              </a:spcAft>
              <a:buNone/>
            </a:pPr>
            <a:r>
              <a:rPr lang="en-US" sz="3000">
                <a:solidFill>
                  <a:schemeClr val="dk1"/>
                </a:solidFill>
              </a:rPr>
              <a:t>New Alphas:</a:t>
            </a:r>
            <a:endParaRPr sz="3000">
              <a:solidFill>
                <a:schemeClr val="dk1"/>
              </a:solidFill>
            </a:endParaRPr>
          </a:p>
          <a:p>
            <a:pPr indent="-304800" lvl="1" marL="914400" marR="0" rtl="0" algn="l">
              <a:lnSpc>
                <a:spcPct val="100000"/>
              </a:lnSpc>
              <a:spcBef>
                <a:spcPts val="1800"/>
              </a:spcBef>
              <a:spcAft>
                <a:spcPts val="0"/>
              </a:spcAft>
              <a:buClr>
                <a:schemeClr val="dk1"/>
              </a:buClr>
              <a:buSzPct val="100000"/>
              <a:buChar char="○"/>
            </a:pPr>
            <a:r>
              <a:rPr lang="en-US" sz="3000">
                <a:solidFill>
                  <a:schemeClr val="dk1"/>
                </a:solidFill>
              </a:rPr>
              <a:t>KEP-5080: Ordered namespace deletion</a:t>
            </a:r>
            <a:endParaRPr sz="3000">
              <a:solidFill>
                <a:schemeClr val="dk1"/>
              </a:solidFill>
            </a:endParaRPr>
          </a:p>
          <a:p>
            <a:pPr indent="-304800" lvl="1" marL="914400" marR="0" rtl="0" algn="l">
              <a:lnSpc>
                <a:spcPct val="100000"/>
              </a:lnSpc>
              <a:spcBef>
                <a:spcPts val="1800"/>
              </a:spcBef>
              <a:spcAft>
                <a:spcPts val="0"/>
              </a:spcAft>
              <a:buClr>
                <a:schemeClr val="dk1"/>
              </a:buClr>
              <a:buSzPct val="100000"/>
              <a:buChar char="○"/>
            </a:pPr>
            <a:r>
              <a:rPr lang="en-US" sz="3000">
                <a:solidFill>
                  <a:schemeClr val="dk1"/>
                </a:solidFill>
              </a:rPr>
              <a:t>KEP-4988: Snapshottable API server </a:t>
            </a:r>
            <a:r>
              <a:rPr lang="en-US" sz="3000">
                <a:solidFill>
                  <a:schemeClr val="dk1"/>
                </a:solidFill>
              </a:rPr>
              <a:t>cache</a:t>
            </a:r>
            <a:endParaRPr sz="3000">
              <a:solidFill>
                <a:schemeClr val="dk1"/>
              </a:solidFill>
            </a:endParaRPr>
          </a:p>
          <a:p>
            <a:pPr indent="0" lvl="0" marL="0" marR="0" rtl="0" algn="l">
              <a:lnSpc>
                <a:spcPct val="100000"/>
              </a:lnSpc>
              <a:spcBef>
                <a:spcPts val="1800"/>
              </a:spcBef>
              <a:spcAft>
                <a:spcPts val="0"/>
              </a:spcAft>
              <a:buNone/>
            </a:pPr>
            <a:r>
              <a:rPr lang="en-US" sz="3000">
                <a:solidFill>
                  <a:schemeClr val="dk1"/>
                </a:solidFill>
              </a:rPr>
              <a:t>In-development Alphas:</a:t>
            </a:r>
            <a:endParaRPr sz="3000">
              <a:solidFill>
                <a:schemeClr val="dk1"/>
              </a:solidFill>
            </a:endParaRPr>
          </a:p>
          <a:p>
            <a:pPr indent="-304800" lvl="1" marL="914400" marR="0" rtl="0" algn="l">
              <a:lnSpc>
                <a:spcPct val="100000"/>
              </a:lnSpc>
              <a:spcBef>
                <a:spcPts val="1800"/>
              </a:spcBef>
              <a:spcAft>
                <a:spcPts val="0"/>
              </a:spcAft>
              <a:buClr>
                <a:schemeClr val="dk1"/>
              </a:buClr>
              <a:buSzPct val="100000"/>
              <a:buChar char="○"/>
            </a:pPr>
            <a:r>
              <a:rPr lang="en-US" sz="3000">
                <a:solidFill>
                  <a:schemeClr val="dk1"/>
                </a:solidFill>
              </a:rPr>
              <a:t>KEP-4330: Emulation Version</a:t>
            </a:r>
            <a:endParaRPr sz="3000">
              <a:solidFill>
                <a:schemeClr val="dk1"/>
              </a:solidFill>
            </a:endParaRPr>
          </a:p>
          <a:p>
            <a:pPr indent="-304800" lvl="1" marL="914400" marR="0" rtl="0" algn="l">
              <a:lnSpc>
                <a:spcPct val="100000"/>
              </a:lnSpc>
              <a:spcBef>
                <a:spcPts val="1800"/>
              </a:spcBef>
              <a:spcAft>
                <a:spcPts val="0"/>
              </a:spcAft>
              <a:buClr>
                <a:schemeClr val="dk1"/>
              </a:buClr>
              <a:buSzPct val="100000"/>
              <a:buChar char="○"/>
            </a:pPr>
            <a:r>
              <a:rPr lang="en-US" sz="3000">
                <a:solidFill>
                  <a:schemeClr val="dk1"/>
                </a:solidFill>
              </a:rPr>
              <a:t>KEP-4020: Mixed Version Proxy</a:t>
            </a:r>
            <a:endParaRPr sz="3000">
              <a:solidFill>
                <a:schemeClr val="dk1"/>
              </a:solidFill>
            </a:endParaRPr>
          </a:p>
          <a:p>
            <a:pPr indent="-304800" lvl="1" marL="914400" marR="0" rtl="0" algn="l">
              <a:lnSpc>
                <a:spcPct val="100000"/>
              </a:lnSpc>
              <a:spcBef>
                <a:spcPts val="1800"/>
              </a:spcBef>
              <a:spcAft>
                <a:spcPts val="0"/>
              </a:spcAft>
              <a:buClr>
                <a:schemeClr val="dk1"/>
              </a:buClr>
              <a:buSzPct val="100000"/>
              <a:buChar char="○"/>
            </a:pPr>
            <a:r>
              <a:rPr lang="en-US" sz="3000">
                <a:solidFill>
                  <a:schemeClr val="dk1"/>
                </a:solidFill>
              </a:rPr>
              <a:t>KEP-4222: CBOR Serializer</a:t>
            </a:r>
            <a:endParaRPr sz="3000">
              <a:solidFill>
                <a:schemeClr val="dk1"/>
              </a:solidFill>
            </a:endParaRPr>
          </a:p>
          <a:p>
            <a:pPr indent="0" lvl="0" marL="0" marR="0" rtl="0" algn="l">
              <a:lnSpc>
                <a:spcPct val="100000"/>
              </a:lnSpc>
              <a:spcBef>
                <a:spcPts val="1800"/>
              </a:spcBef>
              <a:spcAft>
                <a:spcPts val="0"/>
              </a:spcAft>
              <a:buNone/>
            </a:pPr>
            <a:r>
              <a:rPr lang="en-US" sz="3000">
                <a:solidFill>
                  <a:schemeClr val="dk1"/>
                </a:solidFill>
              </a:rPr>
              <a:t>Beta:</a:t>
            </a:r>
            <a:endParaRPr sz="3000">
              <a:solidFill>
                <a:schemeClr val="dk1"/>
              </a:solidFill>
            </a:endParaRPr>
          </a:p>
          <a:p>
            <a:pPr indent="-304800" lvl="1" marL="914400" marR="0" rtl="0" algn="l">
              <a:lnSpc>
                <a:spcPct val="100000"/>
              </a:lnSpc>
              <a:spcBef>
                <a:spcPts val="1800"/>
              </a:spcBef>
              <a:spcAft>
                <a:spcPts val="0"/>
              </a:spcAft>
              <a:buClr>
                <a:schemeClr val="dk1"/>
              </a:buClr>
              <a:buSzPct val="100000"/>
              <a:buChar char="○"/>
            </a:pPr>
            <a:r>
              <a:rPr lang="en-US" sz="3000">
                <a:solidFill>
                  <a:schemeClr val="dk1"/>
                </a:solidFill>
              </a:rPr>
              <a:t>KEP-5073: Declarative Validation</a:t>
            </a:r>
            <a:endParaRPr sz="3000">
              <a:solidFill>
                <a:schemeClr val="dk1"/>
              </a:solidFill>
            </a:endParaRPr>
          </a:p>
          <a:p>
            <a:pPr indent="-304800" lvl="1" marL="914400" marR="0" rtl="0" algn="l">
              <a:lnSpc>
                <a:spcPct val="100000"/>
              </a:lnSpc>
              <a:spcBef>
                <a:spcPts val="1800"/>
              </a:spcBef>
              <a:spcAft>
                <a:spcPts val="0"/>
              </a:spcAft>
              <a:buClr>
                <a:schemeClr val="dk1"/>
              </a:buClr>
              <a:buSzPct val="100000"/>
              <a:buChar char="○"/>
            </a:pPr>
            <a:r>
              <a:rPr lang="en-US" sz="3000">
                <a:solidFill>
                  <a:schemeClr val="dk1"/>
                </a:solidFill>
              </a:rPr>
              <a:t>KEP-4355: Coordinated Leader Election</a:t>
            </a:r>
            <a:endParaRPr sz="3000">
              <a:solidFill>
                <a:schemeClr val="dk1"/>
              </a:solidFill>
            </a:endParaRPr>
          </a:p>
          <a:p>
            <a:pPr indent="-304800" lvl="1" marL="914400" marR="0" rtl="0" algn="l">
              <a:lnSpc>
                <a:spcPct val="100000"/>
              </a:lnSpc>
              <a:spcBef>
                <a:spcPts val="1800"/>
              </a:spcBef>
              <a:spcAft>
                <a:spcPts val="0"/>
              </a:spcAft>
              <a:buClr>
                <a:schemeClr val="dk1"/>
              </a:buClr>
              <a:buSzPct val="100000"/>
              <a:buChar char="○"/>
            </a:pPr>
            <a:r>
              <a:rPr lang="en-US" sz="3000">
                <a:solidFill>
                  <a:schemeClr val="dk1"/>
                </a:solidFill>
              </a:rPr>
              <a:t>KEP-5116: Streaming Encoding for LIST Responses</a:t>
            </a:r>
            <a:endParaRPr sz="3000">
              <a:solidFill>
                <a:schemeClr val="dk1"/>
              </a:solidFill>
            </a:endParaRPr>
          </a:p>
          <a:p>
            <a:pPr indent="0" lvl="0" marL="0" marR="0" rtl="0" algn="l">
              <a:lnSpc>
                <a:spcPct val="100000"/>
              </a:lnSpc>
              <a:spcBef>
                <a:spcPts val="1800"/>
              </a:spcBef>
              <a:spcAft>
                <a:spcPts val="0"/>
              </a:spcAft>
              <a:buNone/>
            </a:pPr>
            <a:r>
              <a:rPr lang="en-US" sz="3000">
                <a:solidFill>
                  <a:schemeClr val="dk1"/>
                </a:solidFill>
              </a:rPr>
              <a:t>GA:</a:t>
            </a:r>
            <a:endParaRPr sz="3000">
              <a:solidFill>
                <a:schemeClr val="dk1"/>
              </a:solidFill>
            </a:endParaRPr>
          </a:p>
          <a:p>
            <a:pPr indent="-304800" lvl="1" marL="914400" rtl="0" algn="l">
              <a:spcBef>
                <a:spcPts val="1800"/>
              </a:spcBef>
              <a:spcAft>
                <a:spcPts val="0"/>
              </a:spcAft>
              <a:buClr>
                <a:schemeClr val="dk1"/>
              </a:buClr>
              <a:buSzPct val="100000"/>
              <a:buChar char="○"/>
            </a:pPr>
            <a:r>
              <a:rPr lang="en-US" sz="3000">
                <a:solidFill>
                  <a:schemeClr val="dk1"/>
                </a:solidFill>
              </a:rPr>
              <a:t>KEP-4008: </a:t>
            </a:r>
            <a:r>
              <a:rPr lang="en-US" sz="3000">
                <a:solidFill>
                  <a:schemeClr val="dk1"/>
                </a:solidFill>
              </a:rPr>
              <a:t>CRD Validation Ratcheting</a:t>
            </a:r>
            <a:endParaRPr sz="3000">
              <a:solidFill>
                <a:schemeClr val="dk1"/>
              </a:solidFill>
            </a:endParaRPr>
          </a:p>
          <a:p>
            <a:pPr indent="0" lvl="0" marL="0" marR="0" rtl="0" algn="l">
              <a:lnSpc>
                <a:spcPct val="150000"/>
              </a:lnSpc>
              <a:spcBef>
                <a:spcPts val="1800"/>
              </a:spcBef>
              <a:spcAft>
                <a:spcPts val="0"/>
              </a:spcAft>
              <a:buClr>
                <a:srgbClr val="000000"/>
              </a:buClr>
              <a:buSzPct val="1000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37a8a10b3d_0_84"/>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19" name="Google Shape;119;g337a8a10b3d_0_84"/>
          <p:cNvSpPr txBox="1"/>
          <p:nvPr/>
        </p:nvSpPr>
        <p:spPr>
          <a:xfrm>
            <a:off x="481050" y="2400300"/>
            <a:ext cx="11229900" cy="39093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The resources associated with this namespace are deleted in order:</a:t>
            </a:r>
            <a:endParaRPr sz="1800">
              <a:solidFill>
                <a:schemeClr val="dk1"/>
              </a:solidFill>
            </a:endParaRPr>
          </a:p>
          <a:p>
            <a:pPr indent="-342900" lvl="0" marL="457200" marR="0" rtl="0" algn="l">
              <a:lnSpc>
                <a:spcPct val="150000"/>
              </a:lnSpc>
              <a:spcBef>
                <a:spcPts val="1000"/>
              </a:spcBef>
              <a:spcAft>
                <a:spcPts val="0"/>
              </a:spcAft>
              <a:buClr>
                <a:schemeClr val="dk1"/>
              </a:buClr>
              <a:buSzPts val="1800"/>
              <a:buChar char="●"/>
            </a:pPr>
            <a:r>
              <a:rPr lang="en-US" sz="1800">
                <a:solidFill>
                  <a:schemeClr val="dk1"/>
                </a:solidFill>
              </a:rPr>
              <a:t>Delete all pods in the namespace (in an undefined order).</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US" sz="1800">
                <a:solidFill>
                  <a:schemeClr val="dk1"/>
                </a:solidFill>
              </a:rPr>
              <a:t>Wait for all the pods to be stopped or deleted.</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US" sz="1800">
                <a:solidFill>
                  <a:schemeClr val="dk1"/>
                </a:solidFill>
              </a:rPr>
              <a:t>Delete all the other resources in the namespace (in an undefined order).</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Alpha</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Feature gate: OrderedNamespaceDeletion</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@cici37, @thockin</a:t>
            </a:r>
            <a:endParaRPr sz="1800">
              <a:solidFill>
                <a:schemeClr val="dk1"/>
              </a:solidFill>
            </a:endParaRPr>
          </a:p>
        </p:txBody>
      </p:sp>
      <p:sp>
        <p:nvSpPr>
          <p:cNvPr id="120" name="Google Shape;120;g337a8a10b3d_0_84"/>
          <p:cNvSpPr txBox="1"/>
          <p:nvPr/>
        </p:nvSpPr>
        <p:spPr>
          <a:xfrm>
            <a:off x="481050" y="913825"/>
            <a:ext cx="11229900" cy="9570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3400">
                <a:solidFill>
                  <a:schemeClr val="dk1"/>
                </a:solidFill>
              </a:rPr>
              <a:t>KEP-5080: Ordered namespace deletion</a:t>
            </a:r>
            <a:endParaRPr b="0" i="0" sz="3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34125f21f0f_0_13"/>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26" name="Google Shape;126;g34125f21f0f_0_13"/>
          <p:cNvSpPr txBox="1"/>
          <p:nvPr/>
        </p:nvSpPr>
        <p:spPr>
          <a:xfrm>
            <a:off x="481050" y="2400300"/>
            <a:ext cx="11229900" cy="3909300"/>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150000"/>
              </a:lnSpc>
              <a:spcBef>
                <a:spcPts val="1000"/>
              </a:spcBef>
              <a:spcAft>
                <a:spcPts val="0"/>
              </a:spcAft>
              <a:buNone/>
            </a:pPr>
            <a:r>
              <a:rPr lang="en-US" sz="1800">
                <a:solidFill>
                  <a:schemeClr val="dk1"/>
                </a:solidFill>
              </a:rPr>
              <a:t>The kube-apiserver's caching mechanism (watchcache) efficiently serves requests for the latest observed state. However, LIST requests for previous states, either via pagination or by specifying a resourceVersion, bypass the cache and are served directly from etcd.his significantly increases the performance cost, and in aggregate, can cause stability issues. This is especially pronounced when dealing with large resources, as transferring large data blobs through multiple systems can create significant memory pressure. This document proposes an enhancement to the kube-apiserver's caching layer to enable efficient serving all LIST requests from the cache.</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Alpha</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Feature gate: ListFromCacheSnapshot</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a:t>
            </a:r>
            <a:r>
              <a:rPr lang="en-US" sz="1800">
                <a:solidFill>
                  <a:schemeClr val="dk1"/>
                </a:solidFill>
              </a:rPr>
              <a:t>serathius</a:t>
            </a:r>
            <a:endParaRPr sz="1800">
              <a:solidFill>
                <a:schemeClr val="dk1"/>
              </a:solidFill>
            </a:endParaRPr>
          </a:p>
        </p:txBody>
      </p:sp>
      <p:sp>
        <p:nvSpPr>
          <p:cNvPr id="127" name="Google Shape;127;g34125f21f0f_0_13"/>
          <p:cNvSpPr txBox="1"/>
          <p:nvPr/>
        </p:nvSpPr>
        <p:spPr>
          <a:xfrm>
            <a:off x="481050" y="913825"/>
            <a:ext cx="11229900" cy="9570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3400">
                <a:solidFill>
                  <a:schemeClr val="dk1"/>
                </a:solidFill>
              </a:rPr>
              <a:t>KEP-4988: Snapshottable API server cache</a:t>
            </a:r>
            <a:endParaRPr b="0" i="0" sz="34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3474880e74c_0_310"/>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33" name="Google Shape;133;g3474880e74c_0_310"/>
          <p:cNvSpPr txBox="1"/>
          <p:nvPr/>
        </p:nvSpPr>
        <p:spPr>
          <a:xfrm>
            <a:off x="481050" y="2400300"/>
            <a:ext cx="11229900" cy="3909300"/>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150000"/>
              </a:lnSpc>
              <a:spcBef>
                <a:spcPts val="1000"/>
              </a:spcBef>
              <a:spcAft>
                <a:spcPts val="0"/>
              </a:spcAft>
              <a:buNone/>
            </a:pPr>
            <a:r>
              <a:rPr lang="en-US" sz="1800">
                <a:solidFill>
                  <a:schemeClr val="dk1"/>
                </a:solidFill>
              </a:rPr>
              <a:t>Introduce a --emulation-version flag to emulate the capabiliites (APIs, features, ...) of a prior Kubernetes release version. When used, the capabilities available will match the emulated version. Any capabilities present in the binary version that were introduced after the emulation version will be unavailable and any capabilities removed after the emulation version will be available. This enables a binary version to emulate the behavior of a previous version with sufficient fidelity that interoperability with other system components can be defined in terms of the emulated version.</a:t>
            </a:r>
            <a:endParaRPr sz="1800">
              <a:solidFill>
                <a:schemeClr val="dk1"/>
              </a:solidFill>
            </a:endParaRPr>
          </a:p>
          <a:p>
            <a:pPr indent="0" lvl="0" marL="0" marR="0" rtl="0" algn="l">
              <a:lnSpc>
                <a:spcPct val="150000"/>
              </a:lnSpc>
              <a:spcBef>
                <a:spcPts val="1000"/>
              </a:spcBef>
              <a:spcAft>
                <a:spcPts val="0"/>
              </a:spcAft>
              <a:buNone/>
            </a:pPr>
            <a:r>
              <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Alpha</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Feature gate: --emulation-version flag</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@siyuanfoundation, @jefftree, @aaron-prindle, @yongruilin</a:t>
            </a:r>
            <a:endParaRPr sz="1800">
              <a:solidFill>
                <a:schemeClr val="dk1"/>
              </a:solidFill>
            </a:endParaRPr>
          </a:p>
        </p:txBody>
      </p:sp>
      <p:sp>
        <p:nvSpPr>
          <p:cNvPr id="134" name="Google Shape;134;g3474880e74c_0_310"/>
          <p:cNvSpPr txBox="1"/>
          <p:nvPr/>
        </p:nvSpPr>
        <p:spPr>
          <a:xfrm>
            <a:off x="481050" y="913825"/>
            <a:ext cx="11229900" cy="9570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3400">
                <a:solidFill>
                  <a:schemeClr val="dk1"/>
                </a:solidFill>
              </a:rPr>
              <a:t>KEP-4330: Emulation Version</a:t>
            </a:r>
            <a:endParaRPr b="0" i="0" sz="34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3474880e74c_0_170"/>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40" name="Google Shape;140;g3474880e74c_0_170"/>
          <p:cNvSpPr txBox="1"/>
          <p:nvPr/>
        </p:nvSpPr>
        <p:spPr>
          <a:xfrm>
            <a:off x="481050" y="2400300"/>
            <a:ext cx="11229900" cy="39093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50000"/>
              </a:lnSpc>
              <a:spcBef>
                <a:spcPts val="1000"/>
              </a:spcBef>
              <a:spcAft>
                <a:spcPts val="0"/>
              </a:spcAft>
              <a:buNone/>
            </a:pPr>
            <a:r>
              <a:rPr lang="en-US" sz="1800">
                <a:solidFill>
                  <a:schemeClr val="dk1"/>
                </a:solidFill>
              </a:rPr>
              <a:t>When a cluster has multiple apiservers at mixed versions (such as during an upgrade/downgrade or when runtime-config changes and a rollout happens), not every apiserver can serve every resource at every version.</a:t>
            </a:r>
            <a:endParaRPr sz="1800">
              <a:solidFill>
                <a:schemeClr val="dk1"/>
              </a:solidFill>
            </a:endParaRPr>
          </a:p>
          <a:p>
            <a:pPr indent="0" lvl="0" marL="0" marR="0" rtl="0" algn="l">
              <a:lnSpc>
                <a:spcPct val="150000"/>
              </a:lnSpc>
              <a:spcBef>
                <a:spcPts val="1000"/>
              </a:spcBef>
              <a:spcAft>
                <a:spcPts val="0"/>
              </a:spcAft>
              <a:buNone/>
            </a:pPr>
            <a:r>
              <a:rPr lang="en-US" sz="1800">
                <a:solidFill>
                  <a:schemeClr val="dk1"/>
                </a:solidFill>
              </a:rPr>
              <a:t>To fix this, we will add a filter to the handler chain in the aggregator which proxies clients to an apiserver that is capable of handling their request.</a:t>
            </a:r>
            <a:endParaRPr sz="1800">
              <a:solidFill>
                <a:schemeClr val="dk1"/>
              </a:solidFill>
            </a:endParaRPr>
          </a:p>
          <a:p>
            <a:pPr indent="0" lvl="0" marL="0" marR="0" rtl="0" algn="l">
              <a:lnSpc>
                <a:spcPct val="150000"/>
              </a:lnSpc>
              <a:spcBef>
                <a:spcPts val="1000"/>
              </a:spcBef>
              <a:spcAft>
                <a:spcPts val="0"/>
              </a:spcAft>
              <a:buNone/>
            </a:pPr>
            <a:r>
              <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Alpha</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Feature gate: </a:t>
            </a:r>
            <a:r>
              <a:rPr lang="en-US" sz="1800">
                <a:solidFill>
                  <a:schemeClr val="dk1"/>
                </a:solidFill>
              </a:rPr>
              <a:t>UnknownVersionInteroperabilityProxy</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@richabanker</a:t>
            </a:r>
            <a:endParaRPr sz="1800">
              <a:solidFill>
                <a:schemeClr val="dk1"/>
              </a:solidFill>
            </a:endParaRPr>
          </a:p>
        </p:txBody>
      </p:sp>
      <p:sp>
        <p:nvSpPr>
          <p:cNvPr id="141" name="Google Shape;141;g3474880e74c_0_170"/>
          <p:cNvSpPr txBox="1"/>
          <p:nvPr/>
        </p:nvSpPr>
        <p:spPr>
          <a:xfrm>
            <a:off x="481050" y="913825"/>
            <a:ext cx="11229900" cy="9570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3400">
                <a:solidFill>
                  <a:schemeClr val="dk1"/>
                </a:solidFill>
              </a:rPr>
              <a:t>KEP-4020: Mixed Version Proxy</a:t>
            </a:r>
            <a:endParaRPr b="0" i="0" sz="3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3474880e74c_0_304"/>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47" name="Google Shape;147;g3474880e74c_0_304"/>
          <p:cNvSpPr txBox="1"/>
          <p:nvPr/>
        </p:nvSpPr>
        <p:spPr>
          <a:xfrm>
            <a:off x="481050" y="2400300"/>
            <a:ext cx="11229900" cy="39093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None/>
            </a:pPr>
            <a:r>
              <a:rPr lang="en-US" sz="1800">
                <a:solidFill>
                  <a:schemeClr val="dk1"/>
                </a:solidFill>
              </a:rPr>
              <a:t>Kubernetes API servers and clients will support the Concise Binary Object Representation (CBOR) data format. CBOR will be available to clients as an alternative to JSON for serializing resources in request and response bodies. It will supersede JSON in apiextensions-apiserver for storage serialization of custom resources.</a:t>
            </a:r>
            <a:endParaRPr sz="1800">
              <a:solidFill>
                <a:schemeClr val="dk1"/>
              </a:solidFill>
            </a:endParaRPr>
          </a:p>
          <a:p>
            <a:pPr indent="0" lvl="0" marL="0" marR="0" rtl="0" algn="l">
              <a:lnSpc>
                <a:spcPct val="150000"/>
              </a:lnSpc>
              <a:spcBef>
                <a:spcPts val="1000"/>
              </a:spcBef>
              <a:spcAft>
                <a:spcPts val="0"/>
              </a:spcAft>
              <a:buNone/>
            </a:pPr>
            <a:r>
              <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Alpha</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Feature gate:</a:t>
            </a:r>
            <a:r>
              <a:rPr lang="en-US" sz="1800">
                <a:solidFill>
                  <a:schemeClr val="dk1"/>
                </a:solidFill>
              </a:rPr>
              <a:t>CBORSerializer</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@bluddy</a:t>
            </a:r>
            <a:endParaRPr sz="1800">
              <a:solidFill>
                <a:schemeClr val="dk1"/>
              </a:solidFill>
            </a:endParaRPr>
          </a:p>
        </p:txBody>
      </p:sp>
      <p:sp>
        <p:nvSpPr>
          <p:cNvPr id="148" name="Google Shape;148;g3474880e74c_0_304"/>
          <p:cNvSpPr txBox="1"/>
          <p:nvPr/>
        </p:nvSpPr>
        <p:spPr>
          <a:xfrm>
            <a:off x="481050" y="913825"/>
            <a:ext cx="11229900" cy="9570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3400">
                <a:solidFill>
                  <a:schemeClr val="dk1"/>
                </a:solidFill>
              </a:rPr>
              <a:t>KEP-4222: CBOR Serializer</a:t>
            </a:r>
            <a:endParaRPr b="0" i="0" sz="34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4125f21f0f_0_48"/>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54" name="Google Shape;154;g34125f21f0f_0_48"/>
          <p:cNvSpPr txBox="1"/>
          <p:nvPr/>
        </p:nvSpPr>
        <p:spPr>
          <a:xfrm>
            <a:off x="481050" y="2400300"/>
            <a:ext cx="11229900" cy="39093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Kubernetes Developers declare validation rules using Interface Definition Language (IDL) tags in the types.go files that define the Kubernetes native API types. For example:</a:t>
            </a:r>
            <a:endParaRPr sz="1800">
              <a:solidFill>
                <a:schemeClr val="dk1"/>
              </a:solidFill>
            </a:endParaRPr>
          </a:p>
          <a:p>
            <a:pPr indent="0" lvl="0" marL="0" marR="0" rtl="0" algn="l">
              <a:lnSpc>
                <a:spcPct val="100000"/>
              </a:lnSpc>
              <a:spcBef>
                <a:spcPts val="0"/>
              </a:spcBef>
              <a:spcAft>
                <a:spcPts val="0"/>
              </a:spcAft>
              <a:buClr>
                <a:srgbClr val="000000"/>
              </a:buClr>
              <a:buSzPct val="100000"/>
              <a:buFont typeface="Arial"/>
              <a:buNone/>
            </a:pPr>
            <a:r>
              <a:t/>
            </a:r>
            <a:endParaRPr sz="1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ct val="100000"/>
              <a:buFont typeface="Arial"/>
              <a:buNone/>
            </a:pPr>
            <a:r>
              <a:rPr lang="en-US" sz="1800">
                <a:solidFill>
                  <a:schemeClr val="dk1"/>
                </a:solidFill>
                <a:latin typeface="JetBrains Mono"/>
                <a:ea typeface="JetBrains Mono"/>
                <a:cs typeface="JetBrains Mono"/>
                <a:sym typeface="JetBrains Mono"/>
              </a:rPr>
              <a:t>type ReplicationControllerSpec struct {</a:t>
            </a:r>
            <a:endParaRPr sz="1800">
              <a:solidFill>
                <a:schemeClr val="dk1"/>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ct val="100000"/>
              <a:buFont typeface="Arial"/>
              <a:buNone/>
            </a:pPr>
            <a:r>
              <a:rPr lang="en-US" sz="1800">
                <a:solidFill>
                  <a:schemeClr val="dk1"/>
                </a:solidFill>
                <a:latin typeface="JetBrains Mono"/>
                <a:ea typeface="JetBrains Mono"/>
                <a:cs typeface="JetBrains Mono"/>
                <a:sym typeface="JetBrains Mono"/>
              </a:rPr>
              <a:t>        // </a:t>
            </a:r>
            <a:r>
              <a:rPr b="1" lang="en-US" sz="1800">
                <a:solidFill>
                  <a:schemeClr val="dk1"/>
                </a:solidFill>
                <a:latin typeface="JetBrains Mono"/>
                <a:ea typeface="JetBrains Mono"/>
                <a:cs typeface="JetBrains Mono"/>
                <a:sym typeface="JetBrains Mono"/>
              </a:rPr>
              <a:t>+default=1</a:t>
            </a:r>
            <a:endParaRPr b="1" sz="1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ct val="100000"/>
              <a:buFont typeface="Arial"/>
              <a:buNone/>
            </a:pPr>
            <a:r>
              <a:rPr lang="en-US" sz="1800">
                <a:solidFill>
                  <a:schemeClr val="dk1"/>
                </a:solidFill>
                <a:latin typeface="JetBrains Mono"/>
                <a:ea typeface="JetBrains Mono"/>
                <a:cs typeface="JetBrains Mono"/>
                <a:sym typeface="JetBrains Mono"/>
              </a:rPr>
              <a:t>        // </a:t>
            </a:r>
            <a:r>
              <a:rPr b="1" lang="en-US" sz="1800">
                <a:solidFill>
                  <a:schemeClr val="dk1"/>
                </a:solidFill>
                <a:latin typeface="JetBrains Mono"/>
                <a:ea typeface="JetBrains Mono"/>
                <a:cs typeface="JetBrains Mono"/>
                <a:sym typeface="JetBrains Mono"/>
              </a:rPr>
              <a:t>+k8s:optional</a:t>
            </a:r>
            <a:endParaRPr b="1" sz="1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ct val="100000"/>
              <a:buFont typeface="Arial"/>
              <a:buNone/>
            </a:pPr>
            <a:r>
              <a:rPr lang="en-US" sz="1800">
                <a:solidFill>
                  <a:schemeClr val="dk1"/>
                </a:solidFill>
                <a:latin typeface="JetBrains Mono"/>
                <a:ea typeface="JetBrains Mono"/>
                <a:cs typeface="JetBrains Mono"/>
                <a:sym typeface="JetBrains Mono"/>
              </a:rPr>
              <a:t>        // </a:t>
            </a:r>
            <a:r>
              <a:rPr b="1" lang="en-US" sz="1800">
                <a:solidFill>
                  <a:schemeClr val="dk1"/>
                </a:solidFill>
                <a:latin typeface="JetBrains Mono"/>
                <a:ea typeface="JetBrains Mono"/>
                <a:cs typeface="JetBrains Mono"/>
                <a:sym typeface="JetBrains Mono"/>
              </a:rPr>
              <a:t>+k8s:minimum=0</a:t>
            </a:r>
            <a:endParaRPr b="1" sz="1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ct val="100000"/>
              <a:buFont typeface="Arial"/>
              <a:buNone/>
            </a:pPr>
            <a:r>
              <a:rPr lang="en-US" sz="1800">
                <a:solidFill>
                  <a:schemeClr val="dk1"/>
                </a:solidFill>
                <a:latin typeface="JetBrains Mono"/>
                <a:ea typeface="JetBrains Mono"/>
                <a:cs typeface="JetBrains Mono"/>
                <a:sym typeface="JetBrains Mono"/>
              </a:rPr>
              <a:t>        Replicas *int32 `</a:t>
            </a:r>
            <a:r>
              <a:rPr lang="en-US" sz="1800">
                <a:solidFill>
                  <a:schemeClr val="dk1"/>
                </a:solidFill>
                <a:latin typeface="JetBrains Mono"/>
                <a:ea typeface="JetBrains Mono"/>
                <a:cs typeface="JetBrains Mono"/>
                <a:sym typeface="JetBrains Mono"/>
              </a:rPr>
              <a:t>`json:"..." protobuf:"..."</a:t>
            </a:r>
            <a:endParaRPr sz="1800">
              <a:solidFill>
                <a:schemeClr val="dk1"/>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ct val="100000"/>
              <a:buFont typeface="Arial"/>
              <a:buNone/>
            </a:pPr>
            <a:r>
              <a:rPr lang="en-US" sz="1800">
                <a:solidFill>
                  <a:schemeClr val="dk1"/>
                </a:solidFill>
                <a:latin typeface="JetBrains Mono"/>
                <a:ea typeface="JetBrains Mono"/>
                <a:cs typeface="JetBrains Mono"/>
                <a:sym typeface="JetBrains Mono"/>
              </a:rPr>
              <a:t>}</a:t>
            </a:r>
            <a:endParaRPr sz="1800">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ct val="100000"/>
              <a:buFont typeface="Arial"/>
              <a:buNone/>
            </a:pPr>
            <a:r>
              <a:t/>
            </a:r>
            <a:endParaRPr sz="1800">
              <a:solidFill>
                <a:schemeClr val="dk1"/>
              </a:solidFill>
              <a:latin typeface="JetBrains Mono"/>
              <a:ea typeface="JetBrains Mono"/>
              <a:cs typeface="JetBrains Mono"/>
              <a:sym typeface="JetBrains Mono"/>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Beta</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Feature gate: DeclarativeValidation</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@thockin, @jpbetz, @aaron-prindle, @yongruilin</a:t>
            </a:r>
            <a:endParaRPr sz="1800">
              <a:solidFill>
                <a:schemeClr val="dk1"/>
              </a:solidFill>
            </a:endParaRPr>
          </a:p>
        </p:txBody>
      </p:sp>
      <p:sp>
        <p:nvSpPr>
          <p:cNvPr id="155" name="Google Shape;155;g34125f21f0f_0_48"/>
          <p:cNvSpPr txBox="1"/>
          <p:nvPr/>
        </p:nvSpPr>
        <p:spPr>
          <a:xfrm>
            <a:off x="481050" y="913825"/>
            <a:ext cx="11229900" cy="9570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Clr>
                <a:schemeClr val="dk1"/>
              </a:buClr>
              <a:buSzPts val="1800"/>
              <a:buFont typeface="Arial"/>
              <a:buNone/>
            </a:pPr>
            <a:r>
              <a:rPr lang="en-US" sz="3400">
                <a:solidFill>
                  <a:schemeClr val="dk1"/>
                </a:solidFill>
              </a:rPr>
              <a:t>KEP-5073: Declarative Validation</a:t>
            </a:r>
            <a:endParaRPr sz="3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4125f21f0f_0_27"/>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61" name="Google Shape;161;g34125f21f0f_0_27"/>
          <p:cNvSpPr txBox="1"/>
          <p:nvPr/>
        </p:nvSpPr>
        <p:spPr>
          <a:xfrm>
            <a:off x="481050" y="2400300"/>
            <a:ext cx="11229900" cy="39093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This proposes a component leader election mechanism that is safer for upgrades and rollbacks.</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This leader election approach continues to use leases, but with two key modifications:</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Instead of a race by component instances to claim the lease, component instances declare candidacy for a lease and a election coordinator claims the lease for the best available candidate. This allows the election coordinator to pick a candidate with the lowest version to ensure that skew rules are not violated.</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The election coordinator can mark a lease as "end of term" to signal to the current leader to stop renewing the lease. This allows the election coordinator to preempt the current leader and replace it with a better one.</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Beta</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Feature gate: CoordinatedLeaderElection</a:t>
            </a:r>
            <a:endParaRPr sz="1800">
              <a:solidFill>
                <a:schemeClr val="dk1"/>
              </a:solidFill>
            </a:endParaRPr>
          </a:p>
          <a:p>
            <a:pPr indent="0" lvl="0" marL="0" marR="0" rtl="0" algn="l">
              <a:lnSpc>
                <a:spcPct val="150000"/>
              </a:lnSpc>
              <a:spcBef>
                <a:spcPts val="1000"/>
              </a:spcBef>
              <a:spcAft>
                <a:spcPts val="0"/>
              </a:spcAft>
              <a:buClr>
                <a:srgbClr val="000000"/>
              </a:buClr>
              <a:buSzPct val="100000"/>
              <a:buFont typeface="Arial"/>
              <a:buNone/>
            </a:pPr>
            <a:r>
              <a:rPr lang="en-US" sz="1800">
                <a:solidFill>
                  <a:schemeClr val="dk1"/>
                </a:solidFill>
              </a:rPr>
              <a:t>@jefftree</a:t>
            </a:r>
            <a:endParaRPr sz="1800">
              <a:solidFill>
                <a:schemeClr val="dk1"/>
              </a:solidFill>
            </a:endParaRPr>
          </a:p>
        </p:txBody>
      </p:sp>
      <p:sp>
        <p:nvSpPr>
          <p:cNvPr id="162" name="Google Shape;162;g34125f21f0f_0_27"/>
          <p:cNvSpPr txBox="1"/>
          <p:nvPr/>
        </p:nvSpPr>
        <p:spPr>
          <a:xfrm>
            <a:off x="481050" y="913825"/>
            <a:ext cx="11229900" cy="9570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3400">
                <a:solidFill>
                  <a:schemeClr val="dk1"/>
                </a:solidFill>
              </a:rPr>
              <a:t>KEP-4355: Coordinated Leader Election</a:t>
            </a:r>
            <a:endParaRPr b="0" i="0" sz="34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4125f21f0f_0_34"/>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68" name="Google Shape;168;g34125f21f0f_0_34"/>
          <p:cNvSpPr txBox="1"/>
          <p:nvPr/>
        </p:nvSpPr>
        <p:spPr>
          <a:xfrm>
            <a:off x="481050" y="2400300"/>
            <a:ext cx="11229900" cy="39093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This KEP proposes implementing streaming encoding for collections (responses to list) that are served by the Kubernetes API server. Existing encoders marshall response into one block allocating GBs of data and keeping it until client reads the whole response. For large LIST responses, this leads to excessive memory consumption in the API server. Streaming the encoding process can significantly reduce memory usage, improving scalability and cost-efficiency.</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Beta</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Feature gate: StreamingCollectionEncodingToJSON, StreamingCollectionEncodingToProtobuf</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@serathius</a:t>
            </a:r>
            <a:endParaRPr sz="1800">
              <a:solidFill>
                <a:schemeClr val="dk1"/>
              </a:solidFill>
            </a:endParaRPr>
          </a:p>
        </p:txBody>
      </p:sp>
      <p:sp>
        <p:nvSpPr>
          <p:cNvPr id="169" name="Google Shape;169;g34125f21f0f_0_34"/>
          <p:cNvSpPr txBox="1"/>
          <p:nvPr/>
        </p:nvSpPr>
        <p:spPr>
          <a:xfrm>
            <a:off x="481050" y="913825"/>
            <a:ext cx="11229900" cy="9570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3400">
                <a:solidFill>
                  <a:schemeClr val="dk1"/>
                </a:solidFill>
              </a:rPr>
              <a:t>KEP-5116: Streaming Encoding for LIST Responses</a:t>
            </a:r>
            <a:endParaRPr b="0" i="0" sz="3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g3474880e74c_0_297"/>
          <p:cNvSpPr txBox="1"/>
          <p:nvPr/>
        </p:nvSpPr>
        <p:spPr>
          <a:xfrm>
            <a:off x="341375" y="1833675"/>
            <a:ext cx="6967800" cy="2724300"/>
          </a:xfrm>
          <a:prstGeom prst="rect">
            <a:avLst/>
          </a:prstGeom>
          <a:noFill/>
          <a:ln>
            <a:noFill/>
          </a:ln>
        </p:spPr>
        <p:txBody>
          <a:bodyPr anchorCtr="0" anchor="t" bIns="91425" lIns="91425" spcFirstLastPara="1" rIns="91425" wrap="square" tIns="91425">
            <a:spAutoFit/>
          </a:bodyPr>
          <a:lstStyle/>
          <a:p>
            <a:pPr indent="-419100" lvl="0" marL="457200" rtl="0" algn="l">
              <a:lnSpc>
                <a:spcPct val="150000"/>
              </a:lnSpc>
              <a:spcBef>
                <a:spcPts val="1800"/>
              </a:spcBef>
              <a:spcAft>
                <a:spcPts val="0"/>
              </a:spcAft>
              <a:buClr>
                <a:schemeClr val="dk1"/>
              </a:buClr>
              <a:buSzPts val="3000"/>
              <a:buChar char="●"/>
            </a:pPr>
            <a:r>
              <a:rPr lang="en-US" sz="3000">
                <a:solidFill>
                  <a:schemeClr val="dk1"/>
                </a:solidFill>
              </a:rPr>
              <a:t>API Machinery Overview</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1.33 Updates</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Future Plans</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Getting Involved</a:t>
            </a:r>
            <a:endParaRPr sz="3000">
              <a:solidFill>
                <a:schemeClr val="dk1"/>
              </a:solidFill>
            </a:endParaRPr>
          </a:p>
        </p:txBody>
      </p:sp>
      <p:sp>
        <p:nvSpPr>
          <p:cNvPr id="48" name="Google Shape;48;g3474880e74c_0_297"/>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Agenda</a:t>
            </a:r>
            <a:endParaRPr b="1" sz="3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4125f21f0f_0_41"/>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Kubernetes 1.33</a:t>
            </a:r>
            <a:endParaRPr b="0" i="0" sz="1400" u="none" cap="none" strike="noStrike">
              <a:solidFill>
                <a:srgbClr val="000000"/>
              </a:solidFill>
              <a:latin typeface="Arial"/>
              <a:ea typeface="Arial"/>
              <a:cs typeface="Arial"/>
              <a:sym typeface="Arial"/>
            </a:endParaRPr>
          </a:p>
        </p:txBody>
      </p:sp>
      <p:sp>
        <p:nvSpPr>
          <p:cNvPr id="175" name="Google Shape;175;g34125f21f0f_0_41"/>
          <p:cNvSpPr txBox="1"/>
          <p:nvPr/>
        </p:nvSpPr>
        <p:spPr>
          <a:xfrm>
            <a:off x="481050" y="2400300"/>
            <a:ext cx="11229900" cy="39093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Allows updates to custom resources that fail validation to succeed if the validation errors were on unchanged fields.</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That is, an update will only fails </a:t>
            </a:r>
            <a:r>
              <a:rPr lang="en-US" sz="1800">
                <a:solidFill>
                  <a:schemeClr val="dk1"/>
                </a:solidFill>
              </a:rPr>
              <a:t>validation</a:t>
            </a:r>
            <a:r>
              <a:rPr lang="en-US" sz="1800">
                <a:solidFill>
                  <a:schemeClr val="dk1"/>
                </a:solidFill>
              </a:rPr>
              <a:t> due to fields that are changed by the update.</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This can help manage the risk of tightening or loosening validation.</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GA in v1.33</a:t>
            </a:r>
            <a:br>
              <a:rPr lang="en-US" sz="1800">
                <a:solidFill>
                  <a:schemeClr val="dk1"/>
                </a:solidFill>
              </a:rPr>
            </a:br>
            <a:r>
              <a:rPr lang="en-US" sz="1800">
                <a:solidFill>
                  <a:schemeClr val="dk1"/>
                </a:solidFill>
              </a:rPr>
              <a:t>Beta and on-by-default since v1.30</a:t>
            </a:r>
            <a:endParaRPr sz="1800">
              <a:solidFill>
                <a:schemeClr val="dk1"/>
              </a:solidFill>
            </a:endParaRPr>
          </a:p>
          <a:p>
            <a:pPr indent="0" lvl="0" marL="0" marR="0" rtl="0" algn="l">
              <a:lnSpc>
                <a:spcPct val="150000"/>
              </a:lnSpc>
              <a:spcBef>
                <a:spcPts val="1000"/>
              </a:spcBef>
              <a:spcAft>
                <a:spcPts val="0"/>
              </a:spcAft>
              <a:buClr>
                <a:srgbClr val="000000"/>
              </a:buClr>
              <a:buSzPts val="1800"/>
              <a:buFont typeface="Arial"/>
              <a:buNone/>
            </a:pPr>
            <a:r>
              <a:rPr lang="en-US" sz="1800">
                <a:solidFill>
                  <a:schemeClr val="dk1"/>
                </a:solidFill>
              </a:rPr>
              <a:t>@alexzielenski, @yongruilin</a:t>
            </a:r>
            <a:endParaRPr sz="1800">
              <a:solidFill>
                <a:schemeClr val="dk1"/>
              </a:solidFill>
            </a:endParaRPr>
          </a:p>
        </p:txBody>
      </p:sp>
      <p:sp>
        <p:nvSpPr>
          <p:cNvPr id="176" name="Google Shape;176;g34125f21f0f_0_41"/>
          <p:cNvSpPr txBox="1"/>
          <p:nvPr/>
        </p:nvSpPr>
        <p:spPr>
          <a:xfrm>
            <a:off x="481050" y="913825"/>
            <a:ext cx="11229900" cy="9570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1800"/>
              <a:buFont typeface="Arial"/>
              <a:buNone/>
            </a:pPr>
            <a:r>
              <a:rPr lang="en-US" sz="3400">
                <a:solidFill>
                  <a:schemeClr val="dk1"/>
                </a:solidFill>
              </a:rPr>
              <a:t>KEP-4008: CRD Validation Ratcheting</a:t>
            </a:r>
            <a:endParaRPr b="0" i="0" sz="34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4610827fae_0_16"/>
          <p:cNvSpPr txBox="1"/>
          <p:nvPr/>
        </p:nvSpPr>
        <p:spPr>
          <a:xfrm>
            <a:off x="524225" y="1211575"/>
            <a:ext cx="9111300" cy="2606100"/>
          </a:xfrm>
          <a:prstGeom prst="rect">
            <a:avLst/>
          </a:prstGeom>
          <a:noFill/>
          <a:ln>
            <a:noFill/>
          </a:ln>
        </p:spPr>
        <p:txBody>
          <a:bodyPr anchorCtr="0" anchor="ctr" bIns="45700" lIns="91425" spcFirstLastPara="1" rIns="91425" wrap="square" tIns="45700">
            <a:noAutofit/>
          </a:bodyPr>
          <a:lstStyle/>
          <a:p>
            <a:pPr indent="0" lvl="0" marL="139700" marR="139700" rtl="0" algn="l">
              <a:lnSpc>
                <a:spcPct val="110000"/>
              </a:lnSpc>
              <a:spcBef>
                <a:spcPts val="400"/>
              </a:spcBef>
              <a:spcAft>
                <a:spcPts val="800"/>
              </a:spcAft>
              <a:buClr>
                <a:schemeClr val="dk1"/>
              </a:buClr>
              <a:buSzPts val="1100"/>
              <a:buFont typeface="Arial"/>
              <a:buNone/>
            </a:pPr>
            <a:r>
              <a:rPr b="1" lang="en-US" sz="7200">
                <a:solidFill>
                  <a:schemeClr val="dk1"/>
                </a:solidFill>
                <a:highlight>
                  <a:srgbClr val="FFFFFF"/>
                </a:highlight>
              </a:rPr>
              <a:t>Future Plans</a:t>
            </a:r>
            <a:endParaRPr b="1" i="0" sz="7200" u="none" cap="none" strike="noStrike">
              <a:solidFill>
                <a:schemeClr val="dk1"/>
              </a:solidFill>
              <a:latin typeface="Arial"/>
              <a:ea typeface="Arial"/>
              <a:cs typeface="Arial"/>
              <a:sym typeface="Arial"/>
            </a:endParaRPr>
          </a:p>
        </p:txBody>
      </p:sp>
      <p:sp>
        <p:nvSpPr>
          <p:cNvPr id="182" name="Google Shape;182;g34610827fae_0_16"/>
          <p:cNvSpPr txBox="1"/>
          <p:nvPr/>
        </p:nvSpPr>
        <p:spPr>
          <a:xfrm>
            <a:off x="707100" y="3691947"/>
            <a:ext cx="6532800" cy="1931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Arial"/>
              <a:buNone/>
            </a:pPr>
            <a:r>
              <a:t/>
            </a:r>
            <a:endParaRPr b="0" i="0" sz="200" u="none" cap="none" strike="noStrike">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474880e74c_0_162"/>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Future Plans</a:t>
            </a:r>
            <a:endParaRPr b="1" sz="3600">
              <a:solidFill>
                <a:schemeClr val="lt1"/>
              </a:solidFill>
            </a:endParaRPr>
          </a:p>
        </p:txBody>
      </p:sp>
      <p:sp>
        <p:nvSpPr>
          <p:cNvPr id="188" name="Google Shape;188;g3474880e74c_0_162"/>
          <p:cNvSpPr txBox="1"/>
          <p:nvPr/>
        </p:nvSpPr>
        <p:spPr>
          <a:xfrm>
            <a:off x="559900" y="1188725"/>
            <a:ext cx="11418900" cy="51207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50000"/>
              </a:lnSpc>
              <a:spcBef>
                <a:spcPts val="1800"/>
              </a:spcBef>
              <a:spcAft>
                <a:spcPts val="0"/>
              </a:spcAft>
              <a:buNone/>
            </a:pPr>
            <a:r>
              <a:rPr lang="en-US" sz="3000">
                <a:solidFill>
                  <a:schemeClr val="dk1"/>
                </a:solidFill>
              </a:rPr>
              <a:t>Safer Upgrades</a:t>
            </a:r>
            <a:endParaRPr sz="3000">
              <a:solidFill>
                <a:schemeClr val="dk1"/>
              </a:solidFill>
            </a:endParaRPr>
          </a:p>
          <a:p>
            <a:pPr indent="-404812" lvl="0" marL="457200" rtl="0" algn="l">
              <a:lnSpc>
                <a:spcPct val="150000"/>
              </a:lnSpc>
              <a:spcBef>
                <a:spcPts val="1800"/>
              </a:spcBef>
              <a:spcAft>
                <a:spcPts val="0"/>
              </a:spcAft>
              <a:buClr>
                <a:schemeClr val="dk1"/>
              </a:buClr>
              <a:buSzPct val="100000"/>
              <a:buChar char="●"/>
            </a:pPr>
            <a:r>
              <a:rPr lang="en-US" sz="3000">
                <a:solidFill>
                  <a:schemeClr val="dk1"/>
                </a:solidFill>
              </a:rPr>
              <a:t>Control plane upgrades should be safe, easy</a:t>
            </a:r>
            <a:endParaRPr sz="3000">
              <a:solidFill>
                <a:schemeClr val="dk1"/>
              </a:solidFill>
            </a:endParaRPr>
          </a:p>
          <a:p>
            <a:pPr indent="-404812" lvl="0" marL="457200" rtl="0" algn="l">
              <a:lnSpc>
                <a:spcPct val="150000"/>
              </a:lnSpc>
              <a:spcBef>
                <a:spcPts val="0"/>
              </a:spcBef>
              <a:spcAft>
                <a:spcPts val="0"/>
              </a:spcAft>
              <a:buClr>
                <a:schemeClr val="dk1"/>
              </a:buClr>
              <a:buSzPct val="100000"/>
              <a:buChar char="●"/>
            </a:pPr>
            <a:r>
              <a:rPr lang="en-US" sz="3000">
                <a:solidFill>
                  <a:schemeClr val="dk1"/>
                </a:solidFill>
              </a:rPr>
              <a:t>Generally make it a process that cluster admins trust</a:t>
            </a:r>
            <a:endParaRPr sz="3000">
              <a:solidFill>
                <a:schemeClr val="dk1"/>
              </a:solidFill>
            </a:endParaRPr>
          </a:p>
          <a:p>
            <a:pPr indent="0" lvl="0" marL="0" rtl="0" algn="l">
              <a:lnSpc>
                <a:spcPct val="150000"/>
              </a:lnSpc>
              <a:spcBef>
                <a:spcPts val="1800"/>
              </a:spcBef>
              <a:spcAft>
                <a:spcPts val="0"/>
              </a:spcAft>
              <a:buNone/>
            </a:pPr>
            <a:r>
              <a:t/>
            </a:r>
            <a:endParaRPr sz="3000">
              <a:solidFill>
                <a:schemeClr val="dk1"/>
              </a:solidFill>
            </a:endParaRPr>
          </a:p>
          <a:p>
            <a:pPr indent="0" lvl="0" marL="0" rtl="0" algn="l">
              <a:lnSpc>
                <a:spcPct val="150000"/>
              </a:lnSpc>
              <a:spcBef>
                <a:spcPts val="1800"/>
              </a:spcBef>
              <a:spcAft>
                <a:spcPts val="0"/>
              </a:spcAft>
              <a:buNone/>
            </a:pPr>
            <a:r>
              <a:rPr lang="en-US" sz="3000">
                <a:solidFill>
                  <a:schemeClr val="dk1"/>
                </a:solidFill>
              </a:rPr>
              <a:t>Supporting KEPs:</a:t>
            </a:r>
            <a:endParaRPr sz="3000">
              <a:solidFill>
                <a:schemeClr val="dk1"/>
              </a:solidFill>
            </a:endParaRPr>
          </a:p>
          <a:p>
            <a:pPr indent="-356394" lvl="0" marL="457200" rtl="0" algn="l">
              <a:lnSpc>
                <a:spcPct val="150000"/>
              </a:lnSpc>
              <a:spcBef>
                <a:spcPts val="1800"/>
              </a:spcBef>
              <a:spcAft>
                <a:spcPts val="0"/>
              </a:spcAft>
              <a:buClr>
                <a:schemeClr val="dk1"/>
              </a:buClr>
              <a:buSzPct val="100000"/>
              <a:buChar char="●"/>
            </a:pPr>
            <a:r>
              <a:rPr lang="en-US" sz="2175">
                <a:solidFill>
                  <a:schemeClr val="dk1"/>
                </a:solidFill>
              </a:rPr>
              <a:t>KEP-4355: Coordinated Leader Election</a:t>
            </a:r>
            <a:endParaRPr sz="2175">
              <a:solidFill>
                <a:schemeClr val="dk1"/>
              </a:solidFill>
            </a:endParaRPr>
          </a:p>
          <a:p>
            <a:pPr indent="-356394" lvl="0" marL="457200" rtl="0" algn="l">
              <a:lnSpc>
                <a:spcPct val="150000"/>
              </a:lnSpc>
              <a:spcBef>
                <a:spcPts val="0"/>
              </a:spcBef>
              <a:spcAft>
                <a:spcPts val="0"/>
              </a:spcAft>
              <a:buClr>
                <a:schemeClr val="dk1"/>
              </a:buClr>
              <a:buSzPct val="100000"/>
              <a:buChar char="●"/>
            </a:pPr>
            <a:r>
              <a:rPr lang="en-US" sz="2175">
                <a:solidFill>
                  <a:schemeClr val="dk1"/>
                </a:solidFill>
              </a:rPr>
              <a:t>KEP-4330: </a:t>
            </a:r>
            <a:r>
              <a:rPr lang="en-US" sz="2175">
                <a:solidFill>
                  <a:schemeClr val="dk1"/>
                </a:solidFill>
              </a:rPr>
              <a:t>Emulation Version</a:t>
            </a:r>
            <a:endParaRPr sz="2175">
              <a:solidFill>
                <a:schemeClr val="dk1"/>
              </a:solidFill>
            </a:endParaRPr>
          </a:p>
          <a:p>
            <a:pPr indent="-356394" lvl="0" marL="457200" rtl="0" algn="l">
              <a:lnSpc>
                <a:spcPct val="150000"/>
              </a:lnSpc>
              <a:spcBef>
                <a:spcPts val="0"/>
              </a:spcBef>
              <a:spcAft>
                <a:spcPts val="0"/>
              </a:spcAft>
              <a:buClr>
                <a:schemeClr val="dk1"/>
              </a:buClr>
              <a:buSzPct val="100000"/>
              <a:buChar char="●"/>
            </a:pPr>
            <a:r>
              <a:rPr lang="en-US" sz="2175">
                <a:solidFill>
                  <a:schemeClr val="dk1"/>
                </a:solidFill>
              </a:rPr>
              <a:t>KEP-4020: Mixed Version Proxy</a:t>
            </a:r>
            <a:endParaRPr sz="2175">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474880e74c_0_157"/>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Future Plans</a:t>
            </a:r>
            <a:endParaRPr b="1" sz="3600">
              <a:solidFill>
                <a:schemeClr val="lt1"/>
              </a:solidFill>
            </a:endParaRPr>
          </a:p>
        </p:txBody>
      </p:sp>
      <p:sp>
        <p:nvSpPr>
          <p:cNvPr id="194" name="Google Shape;194;g3474880e74c_0_157"/>
          <p:cNvSpPr txBox="1"/>
          <p:nvPr/>
        </p:nvSpPr>
        <p:spPr>
          <a:xfrm>
            <a:off x="559900" y="1188725"/>
            <a:ext cx="11418900" cy="51207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50000"/>
              </a:lnSpc>
              <a:spcBef>
                <a:spcPts val="1800"/>
              </a:spcBef>
              <a:spcAft>
                <a:spcPts val="0"/>
              </a:spcAft>
              <a:buNone/>
            </a:pPr>
            <a:r>
              <a:rPr lang="en-US" sz="3774">
                <a:solidFill>
                  <a:schemeClr val="dk1"/>
                </a:solidFill>
              </a:rPr>
              <a:t>Declarative APIs</a:t>
            </a:r>
            <a:endParaRPr sz="3774">
              <a:solidFill>
                <a:schemeClr val="dk1"/>
              </a:solidFill>
            </a:endParaRPr>
          </a:p>
          <a:p>
            <a:pPr indent="-376237" lvl="0" marL="457200" rtl="0" algn="l">
              <a:lnSpc>
                <a:spcPct val="150000"/>
              </a:lnSpc>
              <a:spcBef>
                <a:spcPts val="1800"/>
              </a:spcBef>
              <a:spcAft>
                <a:spcPts val="0"/>
              </a:spcAft>
              <a:buClr>
                <a:schemeClr val="dk1"/>
              </a:buClr>
              <a:buSzPct val="100000"/>
              <a:buChar char="●"/>
            </a:pPr>
            <a:r>
              <a:rPr lang="en-US" sz="3000">
                <a:solidFill>
                  <a:schemeClr val="dk1"/>
                </a:solidFill>
              </a:rPr>
              <a:t>Declarative Validation, Defaulting, Ratcheting</a:t>
            </a:r>
            <a:endParaRPr sz="3000">
              <a:solidFill>
                <a:schemeClr val="dk1"/>
              </a:solidFill>
            </a:endParaRPr>
          </a:p>
          <a:p>
            <a:pPr indent="-376237" lvl="1" marL="914400" rtl="0" algn="l">
              <a:lnSpc>
                <a:spcPct val="150000"/>
              </a:lnSpc>
              <a:spcBef>
                <a:spcPts val="0"/>
              </a:spcBef>
              <a:spcAft>
                <a:spcPts val="0"/>
              </a:spcAft>
              <a:buClr>
                <a:schemeClr val="dk1"/>
              </a:buClr>
              <a:buSzPct val="100000"/>
              <a:buChar char="○"/>
            </a:pPr>
            <a:r>
              <a:rPr lang="en-US" sz="3000">
                <a:solidFill>
                  <a:schemeClr val="dk1"/>
                </a:solidFill>
              </a:rPr>
              <a:t>KEP-5073: Declarative Validation</a:t>
            </a:r>
            <a:endParaRPr sz="3000">
              <a:solidFill>
                <a:schemeClr val="dk1"/>
              </a:solidFill>
            </a:endParaRPr>
          </a:p>
          <a:p>
            <a:pPr indent="-376237" lvl="0" marL="457200" rtl="0" algn="l">
              <a:lnSpc>
                <a:spcPct val="150000"/>
              </a:lnSpc>
              <a:spcBef>
                <a:spcPts val="0"/>
              </a:spcBef>
              <a:spcAft>
                <a:spcPts val="0"/>
              </a:spcAft>
              <a:buClr>
                <a:schemeClr val="dk1"/>
              </a:buClr>
              <a:buSzPct val="100000"/>
              <a:buChar char="●"/>
            </a:pPr>
            <a:r>
              <a:rPr lang="en-US" sz="3000">
                <a:solidFill>
                  <a:schemeClr val="dk1"/>
                </a:solidFill>
              </a:rPr>
              <a:t>Improving the consistency between CRDs and built-in types</a:t>
            </a:r>
            <a:endParaRPr sz="3000">
              <a:solidFill>
                <a:schemeClr val="dk1"/>
              </a:solidFill>
            </a:endParaRPr>
          </a:p>
          <a:p>
            <a:pPr indent="-376237" lvl="1" marL="914400" rtl="0" algn="l">
              <a:lnSpc>
                <a:spcPct val="150000"/>
              </a:lnSpc>
              <a:spcBef>
                <a:spcPts val="0"/>
              </a:spcBef>
              <a:spcAft>
                <a:spcPts val="0"/>
              </a:spcAft>
              <a:buClr>
                <a:schemeClr val="dk1"/>
              </a:buClr>
              <a:buSzPct val="100000"/>
              <a:buChar char="○"/>
            </a:pPr>
            <a:r>
              <a:rPr lang="en-US" sz="3000">
                <a:solidFill>
                  <a:schemeClr val="dk1"/>
                </a:solidFill>
              </a:rPr>
              <a:t>KEP-4595: </a:t>
            </a:r>
            <a:r>
              <a:rPr lang="en-US" sz="3000">
                <a:solidFill>
                  <a:schemeClr val="dk1"/>
                </a:solidFill>
              </a:rPr>
              <a:t>AdditionalPrinterColumns with CEL</a:t>
            </a:r>
            <a:endParaRPr sz="3000">
              <a:solidFill>
                <a:schemeClr val="dk1"/>
              </a:solidFill>
            </a:endParaRPr>
          </a:p>
          <a:p>
            <a:pPr indent="-376237" lvl="1" marL="914400" rtl="0" algn="l">
              <a:lnSpc>
                <a:spcPct val="150000"/>
              </a:lnSpc>
              <a:spcBef>
                <a:spcPts val="0"/>
              </a:spcBef>
              <a:spcAft>
                <a:spcPts val="0"/>
              </a:spcAft>
              <a:buClr>
                <a:schemeClr val="dk1"/>
              </a:buClr>
              <a:buSzPct val="100000"/>
              <a:buChar char="○"/>
            </a:pPr>
            <a:r>
              <a:rPr lang="en-US" sz="3000">
                <a:solidFill>
                  <a:schemeClr val="dk1"/>
                </a:solidFill>
              </a:rPr>
              <a:t>Support for more formats in CRD validation</a:t>
            </a:r>
            <a:endParaRPr sz="3000">
              <a:solidFill>
                <a:schemeClr val="dk1"/>
              </a:solidFill>
            </a:endParaRPr>
          </a:p>
          <a:p>
            <a:pPr indent="-376237" lvl="1" marL="914400" rtl="0" algn="l">
              <a:lnSpc>
                <a:spcPct val="150000"/>
              </a:lnSpc>
              <a:spcBef>
                <a:spcPts val="0"/>
              </a:spcBef>
              <a:spcAft>
                <a:spcPts val="0"/>
              </a:spcAft>
              <a:buClr>
                <a:schemeClr val="dk1"/>
              </a:buClr>
              <a:buSzPct val="100000"/>
              <a:buChar char="○"/>
            </a:pPr>
            <a:r>
              <a:rPr lang="en-US" sz="3000">
                <a:solidFill>
                  <a:schemeClr val="dk1"/>
                </a:solidFill>
              </a:rPr>
              <a:t>Embedding or referencing other types</a:t>
            </a:r>
            <a:endParaRPr sz="3000">
              <a:solidFill>
                <a:schemeClr val="dk1"/>
              </a:solidFill>
            </a:endParaRPr>
          </a:p>
          <a:p>
            <a:pPr indent="0" lvl="0" marL="0" rtl="0" algn="l">
              <a:lnSpc>
                <a:spcPct val="150000"/>
              </a:lnSpc>
              <a:spcBef>
                <a:spcPts val="1800"/>
              </a:spcBef>
              <a:spcAft>
                <a:spcPts val="0"/>
              </a:spcAft>
              <a:buNone/>
            </a:pPr>
            <a:r>
              <a:t/>
            </a:r>
            <a:endParaRPr sz="3000">
              <a:solidFill>
                <a:schemeClr val="dk1"/>
              </a:solidFill>
            </a:endParaRPr>
          </a:p>
          <a:p>
            <a:pPr indent="0" lvl="0" marL="0" rtl="0" algn="l">
              <a:lnSpc>
                <a:spcPct val="150000"/>
              </a:lnSpc>
              <a:spcBef>
                <a:spcPts val="1800"/>
              </a:spcBef>
              <a:spcAft>
                <a:spcPts val="0"/>
              </a:spcAft>
              <a:buNone/>
            </a:pPr>
            <a:r>
              <a:t/>
            </a:r>
            <a:endParaRPr sz="3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474880e74c_0_292"/>
          <p:cNvSpPr txBox="1"/>
          <p:nvPr/>
        </p:nvSpPr>
        <p:spPr>
          <a:xfrm>
            <a:off x="524225" y="1211575"/>
            <a:ext cx="9111300" cy="2606100"/>
          </a:xfrm>
          <a:prstGeom prst="rect">
            <a:avLst/>
          </a:prstGeom>
          <a:noFill/>
          <a:ln>
            <a:noFill/>
          </a:ln>
        </p:spPr>
        <p:txBody>
          <a:bodyPr anchorCtr="0" anchor="ctr" bIns="45700" lIns="91425" spcFirstLastPara="1" rIns="91425" wrap="square" tIns="45700">
            <a:noAutofit/>
          </a:bodyPr>
          <a:lstStyle/>
          <a:p>
            <a:pPr indent="0" lvl="0" marL="139700" marR="139700" rtl="0" algn="l">
              <a:lnSpc>
                <a:spcPct val="110000"/>
              </a:lnSpc>
              <a:spcBef>
                <a:spcPts val="400"/>
              </a:spcBef>
              <a:spcAft>
                <a:spcPts val="800"/>
              </a:spcAft>
              <a:buClr>
                <a:schemeClr val="dk1"/>
              </a:buClr>
              <a:buSzPts val="1100"/>
              <a:buFont typeface="Arial"/>
              <a:buNone/>
            </a:pPr>
            <a:r>
              <a:rPr b="1" lang="en-US" sz="7200">
                <a:solidFill>
                  <a:schemeClr val="dk1"/>
                </a:solidFill>
                <a:highlight>
                  <a:srgbClr val="FFFFFF"/>
                </a:highlight>
              </a:rPr>
              <a:t>Getting Involved</a:t>
            </a:r>
            <a:endParaRPr b="1" i="0" sz="7200" u="none" cap="none" strike="noStrike">
              <a:solidFill>
                <a:schemeClr val="dk1"/>
              </a:solidFill>
              <a:latin typeface="Arial"/>
              <a:ea typeface="Arial"/>
              <a:cs typeface="Arial"/>
              <a:sym typeface="Arial"/>
            </a:endParaRPr>
          </a:p>
        </p:txBody>
      </p:sp>
      <p:sp>
        <p:nvSpPr>
          <p:cNvPr id="200" name="Google Shape;200;g3474880e74c_0_292"/>
          <p:cNvSpPr txBox="1"/>
          <p:nvPr/>
        </p:nvSpPr>
        <p:spPr>
          <a:xfrm>
            <a:off x="707100" y="3691947"/>
            <a:ext cx="6532800" cy="1931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Arial"/>
              <a:buNone/>
            </a:pPr>
            <a:r>
              <a:t/>
            </a:r>
            <a:endParaRPr b="0" i="0" sz="200" u="none" cap="none" strike="noStrike">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474880e74c_0_181"/>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Getting Involved</a:t>
            </a:r>
            <a:endParaRPr b="1" sz="3600">
              <a:solidFill>
                <a:schemeClr val="lt1"/>
              </a:solidFill>
            </a:endParaRPr>
          </a:p>
        </p:txBody>
      </p:sp>
      <p:sp>
        <p:nvSpPr>
          <p:cNvPr id="206" name="Google Shape;206;g3474880e74c_0_181"/>
          <p:cNvSpPr txBox="1"/>
          <p:nvPr/>
        </p:nvSpPr>
        <p:spPr>
          <a:xfrm>
            <a:off x="559900" y="1188725"/>
            <a:ext cx="11131200" cy="53733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800"/>
              </a:spcBef>
              <a:spcAft>
                <a:spcPts val="0"/>
              </a:spcAft>
              <a:buNone/>
            </a:pPr>
            <a:r>
              <a:rPr b="1" lang="en-US" sz="2300">
                <a:solidFill>
                  <a:schemeClr val="dk1"/>
                </a:solidFill>
              </a:rPr>
              <a:t>Kubernetes Slack:</a:t>
            </a:r>
            <a:r>
              <a:rPr lang="en-US" sz="2300">
                <a:solidFill>
                  <a:schemeClr val="dk1"/>
                </a:solidFill>
              </a:rPr>
              <a:t> #api-machinery</a:t>
            </a:r>
            <a:endParaRPr sz="2300">
              <a:solidFill>
                <a:schemeClr val="dk1"/>
              </a:solidFill>
            </a:endParaRPr>
          </a:p>
          <a:p>
            <a:pPr indent="0" lvl="0" marL="0" rtl="0" algn="l">
              <a:spcBef>
                <a:spcPts val="800"/>
              </a:spcBef>
              <a:spcAft>
                <a:spcPts val="0"/>
              </a:spcAft>
              <a:buClr>
                <a:schemeClr val="dk1"/>
              </a:buClr>
              <a:buSzPct val="47826"/>
              <a:buFont typeface="Arial"/>
              <a:buNone/>
            </a:pPr>
            <a:r>
              <a:t/>
            </a:r>
            <a:endParaRPr sz="2300">
              <a:solidFill>
                <a:schemeClr val="dk1"/>
              </a:solidFill>
            </a:endParaRPr>
          </a:p>
          <a:p>
            <a:pPr indent="0" lvl="0" marL="0" rtl="0" algn="l">
              <a:spcBef>
                <a:spcPts val="800"/>
              </a:spcBef>
              <a:spcAft>
                <a:spcPts val="0"/>
              </a:spcAft>
              <a:buClr>
                <a:schemeClr val="dk1"/>
              </a:buClr>
              <a:buSzPct val="39285"/>
              <a:buFont typeface="Arial"/>
              <a:buNone/>
            </a:pPr>
            <a:r>
              <a:rPr b="1" lang="en-US" sz="2800">
                <a:solidFill>
                  <a:schemeClr val="dk1"/>
                </a:solidFill>
              </a:rPr>
              <a:t>Regular SIG meetings</a:t>
            </a:r>
            <a:endParaRPr b="1" sz="2800">
              <a:solidFill>
                <a:schemeClr val="dk1"/>
              </a:solidFill>
            </a:endParaRPr>
          </a:p>
          <a:p>
            <a:pPr indent="-363696" lvl="0" marL="457200" rtl="0" algn="l">
              <a:spcBef>
                <a:spcPts val="800"/>
              </a:spcBef>
              <a:spcAft>
                <a:spcPts val="0"/>
              </a:spcAft>
              <a:buClr>
                <a:schemeClr val="dk1"/>
              </a:buClr>
              <a:buSzPct val="100000"/>
              <a:buChar char="●"/>
            </a:pPr>
            <a:r>
              <a:rPr lang="en-US" sz="2300">
                <a:solidFill>
                  <a:schemeClr val="dk1"/>
                </a:solidFill>
              </a:rPr>
              <a:t>SIG Meeting: 60 min / every 2 weeks (11 am PST, Wednesday) (</a:t>
            </a:r>
            <a:r>
              <a:rPr lang="en-US" sz="2300" u="sng">
                <a:solidFill>
                  <a:schemeClr val="hlink"/>
                </a:solidFill>
                <a:hlinkClick r:id="rId3"/>
              </a:rPr>
              <a:t>playlist</a:t>
            </a:r>
            <a:r>
              <a:rPr lang="en-US" sz="2300">
                <a:solidFill>
                  <a:schemeClr val="dk1"/>
                </a:solidFill>
              </a:rPr>
              <a:t>)</a:t>
            </a:r>
            <a:endParaRPr sz="2300">
              <a:solidFill>
                <a:schemeClr val="dk1"/>
              </a:solidFill>
            </a:endParaRPr>
          </a:p>
          <a:p>
            <a:pPr indent="-363696" lvl="0" marL="457200" rtl="0" algn="l">
              <a:spcBef>
                <a:spcPts val="0"/>
              </a:spcBef>
              <a:spcAft>
                <a:spcPts val="0"/>
              </a:spcAft>
              <a:buClr>
                <a:schemeClr val="dk1"/>
              </a:buClr>
              <a:buSzPct val="100000"/>
              <a:buChar char="●"/>
            </a:pPr>
            <a:r>
              <a:rPr lang="en-US" sz="2300">
                <a:solidFill>
                  <a:schemeClr val="dk1"/>
                </a:solidFill>
              </a:rPr>
              <a:t>PR and Bug triage: 30 min / twice every week (1 pm PST, Tuesday - Thursday )</a:t>
            </a:r>
            <a:endParaRPr sz="2300">
              <a:solidFill>
                <a:schemeClr val="dk1"/>
              </a:solidFill>
            </a:endParaRPr>
          </a:p>
          <a:p>
            <a:pPr indent="0" lvl="0" marL="177800" rtl="0" algn="l">
              <a:spcBef>
                <a:spcPts val="800"/>
              </a:spcBef>
              <a:spcAft>
                <a:spcPts val="0"/>
              </a:spcAft>
              <a:buClr>
                <a:schemeClr val="dk1"/>
              </a:buClr>
              <a:buSzPct val="52380"/>
              <a:buFont typeface="Arial"/>
              <a:buNone/>
            </a:pPr>
            <a:r>
              <a:rPr lang="en-US" sz="2100">
                <a:solidFill>
                  <a:schemeClr val="dk1"/>
                </a:solidFill>
              </a:rPr>
              <a:t>(join the </a:t>
            </a:r>
            <a:r>
              <a:rPr lang="en-US" sz="2100" u="sng">
                <a:solidFill>
                  <a:schemeClr val="hlink"/>
                </a:solidFill>
                <a:hlinkClick r:id="rId4"/>
              </a:rPr>
              <a:t>mailing list</a:t>
            </a:r>
            <a:r>
              <a:rPr lang="en-US" sz="2100">
                <a:solidFill>
                  <a:schemeClr val="dk1"/>
                </a:solidFill>
              </a:rPr>
              <a:t> to get the invites!)</a:t>
            </a:r>
            <a:endParaRPr sz="2300">
              <a:solidFill>
                <a:schemeClr val="dk1"/>
              </a:solidFill>
            </a:endParaRPr>
          </a:p>
          <a:p>
            <a:pPr indent="0" lvl="0" marL="0" rtl="0" algn="l">
              <a:spcBef>
                <a:spcPts val="800"/>
              </a:spcBef>
              <a:spcAft>
                <a:spcPts val="0"/>
              </a:spcAft>
              <a:buNone/>
            </a:pPr>
            <a:r>
              <a:t/>
            </a:r>
            <a:endParaRPr b="1" sz="1500">
              <a:solidFill>
                <a:srgbClr val="1F2328"/>
              </a:solidFill>
              <a:highlight>
                <a:schemeClr val="lt1"/>
              </a:highlight>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1500">
              <a:solidFill>
                <a:srgbClr val="1F2328"/>
              </a:solidFill>
              <a:highlight>
                <a:schemeClr val="lt1"/>
              </a:highlight>
              <a:latin typeface="Google Sans"/>
              <a:ea typeface="Google Sans"/>
              <a:cs typeface="Google Sans"/>
              <a:sym typeface="Google Sans"/>
            </a:endParaRPr>
          </a:p>
          <a:p>
            <a:pPr indent="0" lvl="0" marL="0" rtl="0" algn="l">
              <a:spcBef>
                <a:spcPts val="1200"/>
              </a:spcBef>
              <a:spcAft>
                <a:spcPts val="0"/>
              </a:spcAft>
              <a:buNone/>
            </a:pPr>
            <a:r>
              <a:t/>
            </a:r>
            <a:endParaRPr b="1" sz="2800"/>
          </a:p>
          <a:p>
            <a:pPr indent="0" lvl="0" marL="0" rtl="0" algn="l">
              <a:spcBef>
                <a:spcPts val="0"/>
              </a:spcBef>
              <a:spcAft>
                <a:spcPts val="0"/>
              </a:spcAft>
              <a:buNone/>
            </a:pPr>
            <a:r>
              <a:rPr b="1" lang="en-US" sz="2800"/>
              <a:t>SIG Chairs:</a:t>
            </a:r>
            <a:endParaRPr b="1" sz="2800"/>
          </a:p>
          <a:p>
            <a:pPr indent="-360759" lvl="0" marL="457200" rtl="0" algn="l">
              <a:spcBef>
                <a:spcPts val="0"/>
              </a:spcBef>
              <a:spcAft>
                <a:spcPts val="0"/>
              </a:spcAft>
              <a:buSzPct val="100000"/>
              <a:buChar char="●"/>
            </a:pPr>
            <a:r>
              <a:rPr lang="en-US" sz="2250"/>
              <a:t>David Eads (</a:t>
            </a:r>
            <a:r>
              <a:rPr lang="en-US" sz="2250" u="sng">
                <a:solidFill>
                  <a:schemeClr val="hlink"/>
                </a:solidFill>
                <a:hlinkClick r:id="rId5"/>
              </a:rPr>
              <a:t>@deads2k</a:t>
            </a:r>
            <a:r>
              <a:rPr lang="en-US" sz="2250"/>
              <a:t>), Red Hat</a:t>
            </a:r>
            <a:endParaRPr sz="2250"/>
          </a:p>
          <a:p>
            <a:pPr indent="-360759" lvl="0" marL="457200" rtl="0" algn="l">
              <a:spcBef>
                <a:spcPts val="0"/>
              </a:spcBef>
              <a:spcAft>
                <a:spcPts val="0"/>
              </a:spcAft>
              <a:buSzPct val="100000"/>
              <a:buChar char="●"/>
            </a:pPr>
            <a:r>
              <a:rPr lang="en-US" sz="2250"/>
              <a:t>Federico Bongiovanni (</a:t>
            </a:r>
            <a:r>
              <a:rPr lang="en-US" sz="2250" u="sng">
                <a:solidFill>
                  <a:schemeClr val="hlink"/>
                </a:solidFill>
                <a:hlinkClick r:id="rId6"/>
              </a:rPr>
              <a:t>@fedebongio</a:t>
            </a:r>
            <a:r>
              <a:rPr lang="en-US" sz="2250"/>
              <a:t>), Google</a:t>
            </a:r>
            <a:endParaRPr sz="2250"/>
          </a:p>
          <a:p>
            <a:pPr indent="0" lvl="0" marL="0" rtl="0" algn="l">
              <a:spcBef>
                <a:spcPts val="0"/>
              </a:spcBef>
              <a:spcAft>
                <a:spcPts val="0"/>
              </a:spcAft>
              <a:buNone/>
            </a:pPr>
            <a:r>
              <a:t/>
            </a:r>
            <a:endParaRPr/>
          </a:p>
          <a:p>
            <a:pPr indent="0" lvl="0" marL="0" rtl="0" algn="l">
              <a:spcBef>
                <a:spcPts val="0"/>
              </a:spcBef>
              <a:spcAft>
                <a:spcPts val="0"/>
              </a:spcAft>
              <a:buNone/>
            </a:pPr>
            <a:r>
              <a:rPr b="1" lang="en-US" sz="2800"/>
              <a:t>SIG Technical Leads:</a:t>
            </a:r>
            <a:endParaRPr b="1" sz="2800"/>
          </a:p>
          <a:p>
            <a:pPr indent="-360759" lvl="0" marL="457200" rtl="0" algn="l">
              <a:spcBef>
                <a:spcPts val="0"/>
              </a:spcBef>
              <a:spcAft>
                <a:spcPts val="0"/>
              </a:spcAft>
              <a:buSzPct val="100000"/>
              <a:buChar char="●"/>
            </a:pPr>
            <a:r>
              <a:rPr lang="en-US" sz="2250"/>
              <a:t>David Eads (</a:t>
            </a:r>
            <a:r>
              <a:rPr lang="en-US" sz="2250" u="sng">
                <a:solidFill>
                  <a:schemeClr val="hlink"/>
                </a:solidFill>
                <a:hlinkClick r:id="rId7"/>
              </a:rPr>
              <a:t>@deads2k</a:t>
            </a:r>
            <a:r>
              <a:rPr lang="en-US" sz="2250"/>
              <a:t>), Red Hat</a:t>
            </a:r>
            <a:endParaRPr sz="2250"/>
          </a:p>
          <a:p>
            <a:pPr indent="-360759" lvl="0" marL="457200" rtl="0" algn="l">
              <a:spcBef>
                <a:spcPts val="0"/>
              </a:spcBef>
              <a:spcAft>
                <a:spcPts val="0"/>
              </a:spcAft>
              <a:buSzPct val="100000"/>
              <a:buChar char="●"/>
            </a:pPr>
            <a:r>
              <a:rPr lang="en-US" sz="2250"/>
              <a:t>Joe Betz (</a:t>
            </a:r>
            <a:r>
              <a:rPr lang="en-US" sz="2250" u="sng">
                <a:solidFill>
                  <a:schemeClr val="hlink"/>
                </a:solidFill>
                <a:hlinkClick r:id="rId8"/>
              </a:rPr>
              <a:t>@jpbetz</a:t>
            </a:r>
            <a:r>
              <a:rPr lang="en-US" sz="2250"/>
              <a:t>), Google</a:t>
            </a:r>
            <a:endParaRPr sz="2250"/>
          </a:p>
          <a:p>
            <a:pPr indent="-360759" lvl="0" marL="457200" rtl="0" algn="l">
              <a:spcBef>
                <a:spcPts val="0"/>
              </a:spcBef>
              <a:spcAft>
                <a:spcPts val="0"/>
              </a:spcAft>
              <a:buSzPct val="100000"/>
              <a:buChar char="●"/>
            </a:pPr>
            <a:r>
              <a:rPr lang="en-US" sz="2250"/>
              <a:t>Stefan Schimanski (</a:t>
            </a:r>
            <a:r>
              <a:rPr lang="en-US" sz="2250" u="sng">
                <a:solidFill>
                  <a:schemeClr val="hlink"/>
                </a:solidFill>
                <a:hlinkClick r:id="rId9"/>
              </a:rPr>
              <a:t>@sttts</a:t>
            </a:r>
            <a:r>
              <a:rPr lang="en-US" sz="2250"/>
              <a:t>), Nvidia </a:t>
            </a:r>
            <a:endParaRPr sz="225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g32bd88ad46a_0_22"/>
          <p:cNvSpPr txBox="1"/>
          <p:nvPr/>
        </p:nvSpPr>
        <p:spPr>
          <a:xfrm>
            <a:off x="524225" y="1211575"/>
            <a:ext cx="9111300" cy="2606100"/>
          </a:xfrm>
          <a:prstGeom prst="rect">
            <a:avLst/>
          </a:prstGeom>
          <a:noFill/>
          <a:ln>
            <a:noFill/>
          </a:ln>
        </p:spPr>
        <p:txBody>
          <a:bodyPr anchorCtr="0" anchor="ctr" bIns="45700" lIns="91425" spcFirstLastPara="1" rIns="91425" wrap="square" tIns="45700">
            <a:noAutofit/>
          </a:bodyPr>
          <a:lstStyle/>
          <a:p>
            <a:pPr indent="0" lvl="0" marL="139700" marR="139700" rtl="0" algn="l">
              <a:lnSpc>
                <a:spcPct val="110000"/>
              </a:lnSpc>
              <a:spcBef>
                <a:spcPts val="400"/>
              </a:spcBef>
              <a:spcAft>
                <a:spcPts val="800"/>
              </a:spcAft>
              <a:buClr>
                <a:schemeClr val="dk1"/>
              </a:buClr>
              <a:buSzPts val="1100"/>
              <a:buFont typeface="Arial"/>
              <a:buNone/>
            </a:pPr>
            <a:r>
              <a:rPr b="1" lang="en-US" sz="7200">
                <a:solidFill>
                  <a:schemeClr val="dk1"/>
                </a:solidFill>
                <a:highlight>
                  <a:srgbClr val="FFFFFF"/>
                </a:highlight>
              </a:rPr>
              <a:t>API Machinery Overview</a:t>
            </a:r>
            <a:endParaRPr b="1" i="0" sz="7200" u="none" cap="none" strike="noStrike">
              <a:solidFill>
                <a:schemeClr val="dk1"/>
              </a:solidFill>
              <a:latin typeface="Arial"/>
              <a:ea typeface="Arial"/>
              <a:cs typeface="Arial"/>
              <a:sym typeface="Arial"/>
            </a:endParaRPr>
          </a:p>
        </p:txBody>
      </p:sp>
      <p:sp>
        <p:nvSpPr>
          <p:cNvPr id="54" name="Google Shape;54;g32bd88ad46a_0_22"/>
          <p:cNvSpPr txBox="1"/>
          <p:nvPr/>
        </p:nvSpPr>
        <p:spPr>
          <a:xfrm>
            <a:off x="707100" y="3691947"/>
            <a:ext cx="6532800" cy="1931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Arial"/>
              <a:buNone/>
            </a:pPr>
            <a:r>
              <a:t/>
            </a:r>
            <a:endParaRPr b="0" i="0" sz="200" u="none" cap="none" strike="noStrik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g3474880e74c_0_100"/>
          <p:cNvSpPr/>
          <p:nvPr/>
        </p:nvSpPr>
        <p:spPr>
          <a:xfrm>
            <a:off x="5659100" y="762625"/>
            <a:ext cx="6532800" cy="6114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g3474880e74c_0_100"/>
          <p:cNvSpPr txBox="1"/>
          <p:nvPr/>
        </p:nvSpPr>
        <p:spPr>
          <a:xfrm>
            <a:off x="341375" y="1833675"/>
            <a:ext cx="3862500" cy="434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lang="en-US" sz="3000">
                <a:solidFill>
                  <a:schemeClr val="dk1"/>
                </a:solidFill>
              </a:rPr>
              <a:t>API Handling</a:t>
            </a:r>
            <a:endParaRPr sz="3000">
              <a:solidFill>
                <a:schemeClr val="dk1"/>
              </a:solidFill>
            </a:endParaRPr>
          </a:p>
          <a:p>
            <a:pPr indent="-419100" lvl="0" marL="457200" rtl="0" algn="l">
              <a:lnSpc>
                <a:spcPct val="150000"/>
              </a:lnSpc>
              <a:spcBef>
                <a:spcPts val="1800"/>
              </a:spcBef>
              <a:spcAft>
                <a:spcPts val="0"/>
              </a:spcAft>
              <a:buClr>
                <a:schemeClr val="dk1"/>
              </a:buClr>
              <a:buSzPts val="3000"/>
              <a:buChar char="●"/>
            </a:pPr>
            <a:r>
              <a:rPr lang="en-US" sz="3000">
                <a:solidFill>
                  <a:schemeClr val="dk1"/>
                </a:solidFill>
              </a:rPr>
              <a:t>REST mechanics</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Versioning</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Serialization (JSON, YAML, Proto, CBOR)</a:t>
            </a:r>
            <a:endParaRPr sz="3000">
              <a:solidFill>
                <a:schemeClr val="dk1"/>
              </a:solidFill>
            </a:endParaRPr>
          </a:p>
        </p:txBody>
      </p:sp>
      <p:sp>
        <p:nvSpPr>
          <p:cNvPr id="61" name="Google Shape;61;g3474880e74c_0_100"/>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API Machinery</a:t>
            </a:r>
            <a:endParaRPr b="1" sz="3600">
              <a:solidFill>
                <a:schemeClr val="lt1"/>
              </a:solidFill>
            </a:endParaRPr>
          </a:p>
        </p:txBody>
      </p:sp>
      <p:pic>
        <p:nvPicPr>
          <p:cNvPr descr="a close up of a large metal machine with gears and other mechanical parts everywhere" id="62" name="Google Shape;62;g3474880e74c_0_100"/>
          <p:cNvPicPr preferRelativeResize="0"/>
          <p:nvPr/>
        </p:nvPicPr>
        <p:blipFill>
          <a:blip r:embed="rId3">
            <a:alphaModFix/>
          </a:blip>
          <a:stretch>
            <a:fillRect/>
          </a:stretch>
        </p:blipFill>
        <p:spPr>
          <a:xfrm>
            <a:off x="5659100" y="762625"/>
            <a:ext cx="6532800" cy="653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3474880e74c_0_110"/>
          <p:cNvSpPr/>
          <p:nvPr/>
        </p:nvSpPr>
        <p:spPr>
          <a:xfrm>
            <a:off x="5659100" y="762625"/>
            <a:ext cx="6532800" cy="6114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g3474880e74c_0_110"/>
          <p:cNvSpPr txBox="1"/>
          <p:nvPr/>
        </p:nvSpPr>
        <p:spPr>
          <a:xfrm>
            <a:off x="341375" y="1833675"/>
            <a:ext cx="5317800" cy="526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lang="en-US" sz="3000">
                <a:solidFill>
                  <a:schemeClr val="dk1"/>
                </a:solidFill>
              </a:rPr>
              <a:t>Resource Definitions / KRM</a:t>
            </a:r>
            <a:endParaRPr sz="3000">
              <a:solidFill>
                <a:schemeClr val="dk1"/>
              </a:solidFill>
            </a:endParaRPr>
          </a:p>
          <a:p>
            <a:pPr indent="-419100" lvl="0" marL="457200" rtl="0" algn="l">
              <a:lnSpc>
                <a:spcPct val="150000"/>
              </a:lnSpc>
              <a:spcBef>
                <a:spcPts val="1800"/>
              </a:spcBef>
              <a:spcAft>
                <a:spcPts val="0"/>
              </a:spcAft>
              <a:buClr>
                <a:schemeClr val="dk1"/>
              </a:buClr>
              <a:buSzPts val="3000"/>
              <a:buChar char="●"/>
            </a:pPr>
            <a:r>
              <a:rPr lang="en-US" sz="3000">
                <a:solidFill>
                  <a:schemeClr val="dk1"/>
                </a:solidFill>
              </a:rPr>
              <a:t>How built-in types and CRDs are defined</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Validation, Defaulting, Conversion, Apply and Patch, Subresources, …</a:t>
            </a:r>
            <a:endParaRPr sz="3000">
              <a:solidFill>
                <a:schemeClr val="dk1"/>
              </a:solidFill>
            </a:endParaRPr>
          </a:p>
          <a:p>
            <a:pPr indent="0" lvl="0" marL="0" rtl="0" algn="l">
              <a:lnSpc>
                <a:spcPct val="150000"/>
              </a:lnSpc>
              <a:spcBef>
                <a:spcPts val="1800"/>
              </a:spcBef>
              <a:spcAft>
                <a:spcPts val="0"/>
              </a:spcAft>
              <a:buNone/>
            </a:pPr>
            <a:r>
              <a:t/>
            </a:r>
            <a:endParaRPr sz="3000">
              <a:solidFill>
                <a:schemeClr val="dk1"/>
              </a:solidFill>
            </a:endParaRPr>
          </a:p>
        </p:txBody>
      </p:sp>
      <p:sp>
        <p:nvSpPr>
          <p:cNvPr id="69" name="Google Shape;69;g3474880e74c_0_110"/>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API Machinery</a:t>
            </a:r>
            <a:endParaRPr b="1" sz="3600">
              <a:solidFill>
                <a:schemeClr val="lt1"/>
              </a:solidFill>
            </a:endParaRPr>
          </a:p>
        </p:txBody>
      </p:sp>
      <p:pic>
        <p:nvPicPr>
          <p:cNvPr descr="a close up of a engineering diagram with lots of detailed parts" id="70" name="Google Shape;70;g3474880e74c_0_110"/>
          <p:cNvPicPr preferRelativeResize="0"/>
          <p:nvPr/>
        </p:nvPicPr>
        <p:blipFill>
          <a:blip r:embed="rId3">
            <a:alphaModFix/>
          </a:blip>
          <a:stretch>
            <a:fillRect/>
          </a:stretch>
        </p:blipFill>
        <p:spPr>
          <a:xfrm>
            <a:off x="5659175" y="762625"/>
            <a:ext cx="6532800" cy="653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3474880e74c_0_114"/>
          <p:cNvSpPr/>
          <p:nvPr/>
        </p:nvSpPr>
        <p:spPr>
          <a:xfrm>
            <a:off x="5659100" y="762625"/>
            <a:ext cx="6532800" cy="6114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g3474880e74c_0_114"/>
          <p:cNvSpPr txBox="1"/>
          <p:nvPr/>
        </p:nvSpPr>
        <p:spPr>
          <a:xfrm>
            <a:off x="341375" y="1833675"/>
            <a:ext cx="5317800" cy="346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lang="en-US" sz="3000">
                <a:solidFill>
                  <a:schemeClr val="dk1"/>
                </a:solidFill>
              </a:rPr>
              <a:t>Extensibility</a:t>
            </a:r>
            <a:endParaRPr sz="3000">
              <a:solidFill>
                <a:schemeClr val="dk1"/>
              </a:solidFill>
            </a:endParaRPr>
          </a:p>
          <a:p>
            <a:pPr indent="-419100" lvl="0" marL="457200" rtl="0" algn="l">
              <a:lnSpc>
                <a:spcPct val="150000"/>
              </a:lnSpc>
              <a:spcBef>
                <a:spcPts val="1800"/>
              </a:spcBef>
              <a:spcAft>
                <a:spcPts val="0"/>
              </a:spcAft>
              <a:buClr>
                <a:schemeClr val="dk1"/>
              </a:buClr>
              <a:buSzPts val="3000"/>
              <a:buChar char="●"/>
            </a:pPr>
            <a:r>
              <a:rPr lang="en-US" sz="3000">
                <a:solidFill>
                  <a:schemeClr val="dk1"/>
                </a:solidFill>
              </a:rPr>
              <a:t>Custom Resources </a:t>
            </a:r>
            <a:br>
              <a:rPr lang="en-US" sz="3000">
                <a:solidFill>
                  <a:schemeClr val="dk1"/>
                </a:solidFill>
              </a:rPr>
            </a:br>
            <a:r>
              <a:rPr lang="en-US" sz="2200">
                <a:solidFill>
                  <a:schemeClr val="dk1"/>
                </a:solidFill>
              </a:rPr>
              <a:t>(CRDs, Aggregated API Servers)</a:t>
            </a:r>
            <a:endParaRPr sz="22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Admission control</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Inline logic (CEL)</a:t>
            </a:r>
            <a:endParaRPr/>
          </a:p>
        </p:txBody>
      </p:sp>
      <p:sp>
        <p:nvSpPr>
          <p:cNvPr id="77" name="Google Shape;77;g3474880e74c_0_114"/>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API Machinery</a:t>
            </a:r>
            <a:endParaRPr b="1" sz="3600">
              <a:solidFill>
                <a:schemeClr val="lt1"/>
              </a:solidFill>
            </a:endParaRPr>
          </a:p>
        </p:txBody>
      </p:sp>
      <p:pic>
        <p:nvPicPr>
          <p:cNvPr descr="a close up of a nitro upgrade to a fast car engine" id="78" name="Google Shape;78;g3474880e74c_0_114"/>
          <p:cNvPicPr preferRelativeResize="0"/>
          <p:nvPr/>
        </p:nvPicPr>
        <p:blipFill>
          <a:blip r:embed="rId3">
            <a:alphaModFix/>
          </a:blip>
          <a:stretch>
            <a:fillRect/>
          </a:stretch>
        </p:blipFill>
        <p:spPr>
          <a:xfrm>
            <a:off x="5705850" y="762625"/>
            <a:ext cx="6486051" cy="6486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3474880e74c_0_118"/>
          <p:cNvSpPr/>
          <p:nvPr/>
        </p:nvSpPr>
        <p:spPr>
          <a:xfrm>
            <a:off x="5659100" y="762625"/>
            <a:ext cx="6532800" cy="6114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84" name="Google Shape;84;g3474880e74c_0_118"/>
          <p:cNvSpPr txBox="1"/>
          <p:nvPr/>
        </p:nvSpPr>
        <p:spPr>
          <a:xfrm>
            <a:off x="341375" y="1833675"/>
            <a:ext cx="4558500" cy="480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lang="en-US" sz="3000">
                <a:solidFill>
                  <a:schemeClr val="dk1"/>
                </a:solidFill>
              </a:rPr>
              <a:t>Language Clients</a:t>
            </a:r>
            <a:endParaRPr sz="3000">
              <a:solidFill>
                <a:schemeClr val="dk1"/>
              </a:solidFill>
            </a:endParaRPr>
          </a:p>
          <a:p>
            <a:pPr indent="-419100" lvl="0" marL="457200" rtl="0" algn="l">
              <a:lnSpc>
                <a:spcPct val="150000"/>
              </a:lnSpc>
              <a:spcBef>
                <a:spcPts val="1800"/>
              </a:spcBef>
              <a:spcAft>
                <a:spcPts val="0"/>
              </a:spcAft>
              <a:buClr>
                <a:schemeClr val="dk1"/>
              </a:buClr>
              <a:buSzPts val="3000"/>
              <a:buChar char="●"/>
            </a:pPr>
            <a:r>
              <a:rPr lang="en-US" sz="3000">
                <a:solidFill>
                  <a:schemeClr val="dk1"/>
                </a:solidFill>
              </a:rPr>
              <a:t>Typed and Dynamic</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Discovery</a:t>
            </a:r>
            <a:endParaRPr sz="3000">
              <a:solidFill>
                <a:schemeClr val="dk1"/>
              </a:solidFill>
            </a:endParaRPr>
          </a:p>
          <a:p>
            <a:pPr indent="0" lvl="0" marL="0" rtl="0" algn="l">
              <a:lnSpc>
                <a:spcPct val="150000"/>
              </a:lnSpc>
              <a:spcBef>
                <a:spcPts val="1800"/>
              </a:spcBef>
              <a:spcAft>
                <a:spcPts val="0"/>
              </a:spcAft>
              <a:buNone/>
            </a:pPr>
            <a:r>
              <a:rPr lang="en-US" sz="3000">
                <a:solidFill>
                  <a:schemeClr val="dk1"/>
                </a:solidFill>
              </a:rPr>
              <a:t>Controller Infrastructure</a:t>
            </a:r>
            <a:endParaRPr sz="3000">
              <a:solidFill>
                <a:schemeClr val="dk1"/>
              </a:solidFill>
            </a:endParaRPr>
          </a:p>
          <a:p>
            <a:pPr indent="-419100" lvl="0" marL="457200" rtl="0" algn="l">
              <a:lnSpc>
                <a:spcPct val="150000"/>
              </a:lnSpc>
              <a:spcBef>
                <a:spcPts val="1800"/>
              </a:spcBef>
              <a:spcAft>
                <a:spcPts val="0"/>
              </a:spcAft>
              <a:buClr>
                <a:schemeClr val="dk1"/>
              </a:buClr>
              <a:buSzPts val="3000"/>
              <a:buChar char="●"/>
            </a:pPr>
            <a:r>
              <a:rPr lang="en-US" sz="3000">
                <a:solidFill>
                  <a:schemeClr val="dk1"/>
                </a:solidFill>
              </a:rPr>
              <a:t>Controller Managers</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Informers</a:t>
            </a:r>
            <a:endParaRPr/>
          </a:p>
        </p:txBody>
      </p:sp>
      <p:sp>
        <p:nvSpPr>
          <p:cNvPr id="85" name="Google Shape;85;g3474880e74c_0_118"/>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API Machinery</a:t>
            </a:r>
            <a:endParaRPr b="1" sz="3600">
              <a:solidFill>
                <a:schemeClr val="lt1"/>
              </a:solidFill>
            </a:endParaRPr>
          </a:p>
        </p:txBody>
      </p:sp>
      <p:pic>
        <p:nvPicPr>
          <p:cNvPr descr="a close up of an old dash of dials and numbers" id="86" name="Google Shape;86;g3474880e74c_0_118"/>
          <p:cNvPicPr preferRelativeResize="0"/>
          <p:nvPr/>
        </p:nvPicPr>
        <p:blipFill>
          <a:blip r:embed="rId3">
            <a:alphaModFix/>
          </a:blip>
          <a:stretch>
            <a:fillRect/>
          </a:stretch>
        </p:blipFill>
        <p:spPr>
          <a:xfrm>
            <a:off x="5659100" y="762625"/>
            <a:ext cx="6532800" cy="653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3474880e74c_0_126"/>
          <p:cNvSpPr/>
          <p:nvPr/>
        </p:nvSpPr>
        <p:spPr>
          <a:xfrm>
            <a:off x="5659100" y="762625"/>
            <a:ext cx="6532800" cy="6114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g3474880e74c_0_126"/>
          <p:cNvSpPr txBox="1"/>
          <p:nvPr/>
        </p:nvSpPr>
        <p:spPr>
          <a:xfrm>
            <a:off x="341375" y="1833675"/>
            <a:ext cx="38625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lang="en-US" sz="3000">
                <a:solidFill>
                  <a:schemeClr val="dk1"/>
                </a:solidFill>
              </a:rPr>
              <a:t>Reliability, Scale, Performance</a:t>
            </a:r>
            <a:endParaRPr sz="3000">
              <a:solidFill>
                <a:schemeClr val="dk1"/>
              </a:solidFill>
            </a:endParaRPr>
          </a:p>
          <a:p>
            <a:pPr indent="0" lvl="0" marL="0" rtl="0" algn="l">
              <a:lnSpc>
                <a:spcPct val="150000"/>
              </a:lnSpc>
              <a:spcBef>
                <a:spcPts val="1800"/>
              </a:spcBef>
              <a:spcAft>
                <a:spcPts val="0"/>
              </a:spcAft>
              <a:buNone/>
            </a:pPr>
            <a:r>
              <a:rPr lang="en-US" sz="3000">
                <a:solidFill>
                  <a:schemeClr val="dk1"/>
                </a:solidFill>
              </a:rPr>
              <a:t>…of API Servers and Controllers</a:t>
            </a:r>
            <a:endParaRPr/>
          </a:p>
        </p:txBody>
      </p:sp>
      <p:sp>
        <p:nvSpPr>
          <p:cNvPr id="93" name="Google Shape;93;g3474880e74c_0_126"/>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API Machinery</a:t>
            </a:r>
            <a:endParaRPr b="1" sz="3600">
              <a:solidFill>
                <a:schemeClr val="lt1"/>
              </a:solidFill>
            </a:endParaRPr>
          </a:p>
        </p:txBody>
      </p:sp>
      <p:pic>
        <p:nvPicPr>
          <p:cNvPr descr="an close up old hot rod engine " id="94" name="Google Shape;94;g3474880e74c_0_126"/>
          <p:cNvPicPr preferRelativeResize="0"/>
          <p:nvPr/>
        </p:nvPicPr>
        <p:blipFill>
          <a:blip r:embed="rId3">
            <a:alphaModFix/>
          </a:blip>
          <a:stretch>
            <a:fillRect/>
          </a:stretch>
        </p:blipFill>
        <p:spPr>
          <a:xfrm>
            <a:off x="5659100" y="762625"/>
            <a:ext cx="6532800" cy="653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34610827fae_0_11"/>
          <p:cNvSpPr txBox="1"/>
          <p:nvPr/>
        </p:nvSpPr>
        <p:spPr>
          <a:xfrm>
            <a:off x="387740" y="-249320"/>
            <a:ext cx="65328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rPr>
              <a:t>API Machinery</a:t>
            </a:r>
            <a:endParaRPr b="1" sz="3600">
              <a:solidFill>
                <a:schemeClr val="lt1"/>
              </a:solidFill>
            </a:endParaRPr>
          </a:p>
        </p:txBody>
      </p:sp>
      <p:sp>
        <p:nvSpPr>
          <p:cNvPr id="100" name="Google Shape;100;g34610827fae_0_11"/>
          <p:cNvSpPr txBox="1"/>
          <p:nvPr/>
        </p:nvSpPr>
        <p:spPr>
          <a:xfrm>
            <a:off x="559900" y="1188725"/>
            <a:ext cx="11418900" cy="51207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800"/>
              </a:spcBef>
              <a:spcAft>
                <a:spcPts val="0"/>
              </a:spcAft>
              <a:buNone/>
            </a:pPr>
            <a:r>
              <a:rPr lang="en-US" sz="3000">
                <a:solidFill>
                  <a:schemeClr val="dk1"/>
                </a:solidFill>
              </a:rPr>
              <a:t>API Machinery is NOT:</a:t>
            </a:r>
            <a:endParaRPr sz="3000">
              <a:solidFill>
                <a:schemeClr val="dk1"/>
              </a:solidFill>
            </a:endParaRPr>
          </a:p>
          <a:p>
            <a:pPr indent="-419100" lvl="0" marL="457200" rtl="0" algn="l">
              <a:lnSpc>
                <a:spcPct val="150000"/>
              </a:lnSpc>
              <a:spcBef>
                <a:spcPts val="1800"/>
              </a:spcBef>
              <a:spcAft>
                <a:spcPts val="0"/>
              </a:spcAft>
              <a:buClr>
                <a:schemeClr val="dk1"/>
              </a:buClr>
              <a:buSzPts val="3000"/>
              <a:buChar char="●"/>
            </a:pPr>
            <a:r>
              <a:rPr lang="en-US" sz="3000">
                <a:solidFill>
                  <a:schemeClr val="dk1"/>
                </a:solidFill>
              </a:rPr>
              <a:t>Not responsible for API review (@api-reviewers)</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Not the owner of all APIs (owned by respective SIGs)</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Not the owner of all controllers (</a:t>
            </a:r>
            <a:r>
              <a:rPr lang="en-US" sz="3000">
                <a:solidFill>
                  <a:schemeClr val="dk1"/>
                </a:solidFill>
              </a:rPr>
              <a:t>owned by respective SIGs)</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Not owner of kubectl (owned by SIG CLI)</a:t>
            </a:r>
            <a:endParaRPr sz="3000">
              <a:solidFill>
                <a:schemeClr val="dk1"/>
              </a:solidFill>
            </a:endParaRPr>
          </a:p>
          <a:p>
            <a:pPr indent="-419100" lvl="0" marL="457200" rtl="0" algn="l">
              <a:lnSpc>
                <a:spcPct val="150000"/>
              </a:lnSpc>
              <a:spcBef>
                <a:spcPts val="0"/>
              </a:spcBef>
              <a:spcAft>
                <a:spcPts val="0"/>
              </a:spcAft>
              <a:buClr>
                <a:schemeClr val="dk1"/>
              </a:buClr>
              <a:buSzPts val="3000"/>
              <a:buChar char="●"/>
            </a:pPr>
            <a:r>
              <a:rPr lang="en-US" sz="3000">
                <a:solidFill>
                  <a:schemeClr val="dk1"/>
                </a:solidFill>
              </a:rPr>
              <a:t>Not owner of etcd (owned by SIG etcd)</a:t>
            </a:r>
            <a:endParaRPr sz="3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KNEU_2024">
      <a:dk1>
        <a:srgbClr val="000000"/>
      </a:dk1>
      <a:lt1>
        <a:srgbClr val="FFFFFF"/>
      </a:lt1>
      <a:dk2>
        <a:srgbClr val="4B3B71"/>
      </a:dk2>
      <a:lt2>
        <a:srgbClr val="EAE9E8"/>
      </a:lt2>
      <a:accent1>
        <a:srgbClr val="59BBEA"/>
      </a:accent1>
      <a:accent2>
        <a:srgbClr val="53759D"/>
      </a:accent2>
      <a:accent3>
        <a:srgbClr val="59BF92"/>
      </a:accent3>
      <a:accent4>
        <a:srgbClr val="F04F50"/>
      </a:accent4>
      <a:accent5>
        <a:srgbClr val="BF1F4C"/>
      </a:accent5>
      <a:accent6>
        <a:srgbClr val="30275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2019-07-29T21:37:05Z</dcterms:created>
  <dc:creator>Alex Contini</dc:creator>
</cp:coreProperties>
</file>